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5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8" d="100"/>
          <a:sy n="118" d="100"/>
        </p:scale>
        <p:origin x="132"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09DD14DA-6CF5-47A1-9DB1-A510E0250C9A}"/>
              </a:ext>
            </a:extLst>
          </p:cNvPr>
          <p:cNvSpPr>
            <a:spLocks noGrp="1"/>
          </p:cNvSpPr>
          <p:nvPr>
            <p:ph type="ctrTitle"/>
          </p:nvPr>
        </p:nvSpPr>
        <p:spPr>
          <a:xfrm>
            <a:off x="1524000" y="1122363"/>
            <a:ext cx="9144000" cy="2387600"/>
          </a:xfrm>
        </p:spPr>
        <p:txBody>
          <a:bodyPr anchor="b"/>
          <a:lstStyle>
            <a:lvl1pPr algn="ctr">
              <a:defRPr sz="6000"/>
            </a:lvl1pPr>
          </a:lstStyle>
          <a:p>
            <a:r>
              <a:rPr lang="bg-BG"/>
              <a:t>Редакт. стил загл. образец</a:t>
            </a:r>
            <a:endParaRPr lang="en-US"/>
          </a:p>
        </p:txBody>
      </p:sp>
      <p:sp>
        <p:nvSpPr>
          <p:cNvPr id="3" name="Подзаглавие 2">
            <a:extLst>
              <a:ext uri="{FF2B5EF4-FFF2-40B4-BE49-F238E27FC236}">
                <a16:creationId xmlns:a16="http://schemas.microsoft.com/office/drawing/2014/main" id="{F6E93F22-C961-429F-BB11-121A04D89D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bg-BG"/>
              <a:t>Щракнете, за да редактирате стила на подзаглавието в образеца</a:t>
            </a:r>
            <a:endParaRPr lang="en-US"/>
          </a:p>
        </p:txBody>
      </p:sp>
      <p:sp>
        <p:nvSpPr>
          <p:cNvPr id="4" name="Контейнер за дата 3">
            <a:extLst>
              <a:ext uri="{FF2B5EF4-FFF2-40B4-BE49-F238E27FC236}">
                <a16:creationId xmlns:a16="http://schemas.microsoft.com/office/drawing/2014/main" id="{0C0E1BF8-D922-4EB0-8936-39026A96BD3C}"/>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5" name="Контейнер за долния колонтитул 4">
            <a:extLst>
              <a:ext uri="{FF2B5EF4-FFF2-40B4-BE49-F238E27FC236}">
                <a16:creationId xmlns:a16="http://schemas.microsoft.com/office/drawing/2014/main" id="{71031624-34E4-4054-BC3A-92A8C7303281}"/>
              </a:ext>
            </a:extLst>
          </p:cNvPr>
          <p:cNvSpPr>
            <a:spLocks noGrp="1"/>
          </p:cNvSpPr>
          <p:nvPr>
            <p:ph type="ftr" sz="quarter" idx="11"/>
          </p:nvPr>
        </p:nvSpPr>
        <p:spPr/>
        <p:txBody>
          <a:bodyPr/>
          <a:lstStyle/>
          <a:p>
            <a:endParaRPr lang="en-US"/>
          </a:p>
        </p:txBody>
      </p:sp>
      <p:sp>
        <p:nvSpPr>
          <p:cNvPr id="6" name="Контейнер за номер на слайда 5">
            <a:extLst>
              <a:ext uri="{FF2B5EF4-FFF2-40B4-BE49-F238E27FC236}">
                <a16:creationId xmlns:a16="http://schemas.microsoft.com/office/drawing/2014/main" id="{34ACCAD4-15D4-4C47-A584-96A6FEB1FDF5}"/>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2186147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32B7B957-4922-4B06-9F1F-09A9AAC2075A}"/>
              </a:ext>
            </a:extLst>
          </p:cNvPr>
          <p:cNvSpPr>
            <a:spLocks noGrp="1"/>
          </p:cNvSpPr>
          <p:nvPr>
            <p:ph type="title"/>
          </p:nvPr>
        </p:nvSpPr>
        <p:spPr/>
        <p:txBody>
          <a:bodyPr/>
          <a:lstStyle/>
          <a:p>
            <a:r>
              <a:rPr lang="bg-BG"/>
              <a:t>Редакт. стил загл. образец</a:t>
            </a:r>
            <a:endParaRPr lang="en-US"/>
          </a:p>
        </p:txBody>
      </p:sp>
      <p:sp>
        <p:nvSpPr>
          <p:cNvPr id="3" name="Контейнер за вертикален текст 2">
            <a:extLst>
              <a:ext uri="{FF2B5EF4-FFF2-40B4-BE49-F238E27FC236}">
                <a16:creationId xmlns:a16="http://schemas.microsoft.com/office/drawing/2014/main" id="{578628EC-087C-411B-B2D8-9964FCC42FA3}"/>
              </a:ext>
            </a:extLst>
          </p:cNvPr>
          <p:cNvSpPr>
            <a:spLocks noGrp="1"/>
          </p:cNvSpPr>
          <p:nvPr>
            <p:ph type="body" orient="vert" idx="1"/>
          </p:nvPr>
        </p:nvSpPr>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Контейнер за дата 3">
            <a:extLst>
              <a:ext uri="{FF2B5EF4-FFF2-40B4-BE49-F238E27FC236}">
                <a16:creationId xmlns:a16="http://schemas.microsoft.com/office/drawing/2014/main" id="{BF2BB2D0-A1CC-4F70-A082-4F90E4E795D7}"/>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5" name="Контейнер за долния колонтитул 4">
            <a:extLst>
              <a:ext uri="{FF2B5EF4-FFF2-40B4-BE49-F238E27FC236}">
                <a16:creationId xmlns:a16="http://schemas.microsoft.com/office/drawing/2014/main" id="{AFDC05B8-AD8B-44D0-AA55-D205D8637F6A}"/>
              </a:ext>
            </a:extLst>
          </p:cNvPr>
          <p:cNvSpPr>
            <a:spLocks noGrp="1"/>
          </p:cNvSpPr>
          <p:nvPr>
            <p:ph type="ftr" sz="quarter" idx="11"/>
          </p:nvPr>
        </p:nvSpPr>
        <p:spPr/>
        <p:txBody>
          <a:bodyPr/>
          <a:lstStyle/>
          <a:p>
            <a:endParaRPr lang="en-US"/>
          </a:p>
        </p:txBody>
      </p:sp>
      <p:sp>
        <p:nvSpPr>
          <p:cNvPr id="6" name="Контейнер за номер на слайда 5">
            <a:extLst>
              <a:ext uri="{FF2B5EF4-FFF2-40B4-BE49-F238E27FC236}">
                <a16:creationId xmlns:a16="http://schemas.microsoft.com/office/drawing/2014/main" id="{AEF8818A-6E25-4C6C-B075-0D7354952C1F}"/>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225051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a:extLst>
              <a:ext uri="{FF2B5EF4-FFF2-40B4-BE49-F238E27FC236}">
                <a16:creationId xmlns:a16="http://schemas.microsoft.com/office/drawing/2014/main" id="{E9577B5A-E314-4028-B5FD-89A022A32D2C}"/>
              </a:ext>
            </a:extLst>
          </p:cNvPr>
          <p:cNvSpPr>
            <a:spLocks noGrp="1"/>
          </p:cNvSpPr>
          <p:nvPr>
            <p:ph type="title" orient="vert"/>
          </p:nvPr>
        </p:nvSpPr>
        <p:spPr>
          <a:xfrm>
            <a:off x="8724900" y="365125"/>
            <a:ext cx="2628900" cy="5811838"/>
          </a:xfrm>
        </p:spPr>
        <p:txBody>
          <a:bodyPr vert="eaVert"/>
          <a:lstStyle/>
          <a:p>
            <a:r>
              <a:rPr lang="bg-BG"/>
              <a:t>Редакт. стил загл. образец</a:t>
            </a:r>
            <a:endParaRPr lang="en-US"/>
          </a:p>
        </p:txBody>
      </p:sp>
      <p:sp>
        <p:nvSpPr>
          <p:cNvPr id="3" name="Контейнер за вертикален текст 2">
            <a:extLst>
              <a:ext uri="{FF2B5EF4-FFF2-40B4-BE49-F238E27FC236}">
                <a16:creationId xmlns:a16="http://schemas.microsoft.com/office/drawing/2014/main" id="{F291BF11-A69B-44B0-88F4-AF70A26CB668}"/>
              </a:ext>
            </a:extLst>
          </p:cNvPr>
          <p:cNvSpPr>
            <a:spLocks noGrp="1"/>
          </p:cNvSpPr>
          <p:nvPr>
            <p:ph type="body" orient="vert" idx="1"/>
          </p:nvPr>
        </p:nvSpPr>
        <p:spPr>
          <a:xfrm>
            <a:off x="838200" y="365125"/>
            <a:ext cx="7734300" cy="5811838"/>
          </a:xfrm>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Контейнер за дата 3">
            <a:extLst>
              <a:ext uri="{FF2B5EF4-FFF2-40B4-BE49-F238E27FC236}">
                <a16:creationId xmlns:a16="http://schemas.microsoft.com/office/drawing/2014/main" id="{30E8D840-4070-48B8-A371-F55078983B95}"/>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5" name="Контейнер за долния колонтитул 4">
            <a:extLst>
              <a:ext uri="{FF2B5EF4-FFF2-40B4-BE49-F238E27FC236}">
                <a16:creationId xmlns:a16="http://schemas.microsoft.com/office/drawing/2014/main" id="{B4087CFB-A624-4938-B4F9-3BFA92B39578}"/>
              </a:ext>
            </a:extLst>
          </p:cNvPr>
          <p:cNvSpPr>
            <a:spLocks noGrp="1"/>
          </p:cNvSpPr>
          <p:nvPr>
            <p:ph type="ftr" sz="quarter" idx="11"/>
          </p:nvPr>
        </p:nvSpPr>
        <p:spPr/>
        <p:txBody>
          <a:bodyPr/>
          <a:lstStyle/>
          <a:p>
            <a:endParaRPr lang="en-US"/>
          </a:p>
        </p:txBody>
      </p:sp>
      <p:sp>
        <p:nvSpPr>
          <p:cNvPr id="6" name="Контейнер за номер на слайда 5">
            <a:extLst>
              <a:ext uri="{FF2B5EF4-FFF2-40B4-BE49-F238E27FC236}">
                <a16:creationId xmlns:a16="http://schemas.microsoft.com/office/drawing/2014/main" id="{13E22A4E-C47A-4215-B55A-C22398AFDE17}"/>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1036888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983CD01D-36C9-480B-874C-DE7D505E6EB9}"/>
              </a:ext>
            </a:extLst>
          </p:cNvPr>
          <p:cNvSpPr>
            <a:spLocks noGrp="1"/>
          </p:cNvSpPr>
          <p:nvPr>
            <p:ph type="title"/>
          </p:nvPr>
        </p:nvSpPr>
        <p:spPr/>
        <p:txBody>
          <a:bodyPr/>
          <a:lstStyle/>
          <a:p>
            <a:r>
              <a:rPr lang="bg-BG"/>
              <a:t>Редакт. стил загл. образец</a:t>
            </a:r>
            <a:endParaRPr lang="en-US"/>
          </a:p>
        </p:txBody>
      </p:sp>
      <p:sp>
        <p:nvSpPr>
          <p:cNvPr id="3" name="Контейнер за съдържание 2">
            <a:extLst>
              <a:ext uri="{FF2B5EF4-FFF2-40B4-BE49-F238E27FC236}">
                <a16:creationId xmlns:a16="http://schemas.microsoft.com/office/drawing/2014/main" id="{F6E5DA2B-EAFA-410D-A5D3-AB9274DF8F6D}"/>
              </a:ext>
            </a:extLst>
          </p:cNvPr>
          <p:cNvSpPr>
            <a:spLocks noGrp="1"/>
          </p:cNvSpPr>
          <p:nvPr>
            <p:ph idx="1"/>
          </p:nvPr>
        </p:nvSpPr>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Контейнер за дата 3">
            <a:extLst>
              <a:ext uri="{FF2B5EF4-FFF2-40B4-BE49-F238E27FC236}">
                <a16:creationId xmlns:a16="http://schemas.microsoft.com/office/drawing/2014/main" id="{26D59CDD-BF8C-49DD-B7AF-CFE070BD6A70}"/>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5" name="Контейнер за долния колонтитул 4">
            <a:extLst>
              <a:ext uri="{FF2B5EF4-FFF2-40B4-BE49-F238E27FC236}">
                <a16:creationId xmlns:a16="http://schemas.microsoft.com/office/drawing/2014/main" id="{E8072820-2BB0-4AE3-90C5-5F576F538C83}"/>
              </a:ext>
            </a:extLst>
          </p:cNvPr>
          <p:cNvSpPr>
            <a:spLocks noGrp="1"/>
          </p:cNvSpPr>
          <p:nvPr>
            <p:ph type="ftr" sz="quarter" idx="11"/>
          </p:nvPr>
        </p:nvSpPr>
        <p:spPr/>
        <p:txBody>
          <a:bodyPr/>
          <a:lstStyle/>
          <a:p>
            <a:endParaRPr lang="en-US"/>
          </a:p>
        </p:txBody>
      </p:sp>
      <p:sp>
        <p:nvSpPr>
          <p:cNvPr id="6" name="Контейнер за номер на слайда 5">
            <a:extLst>
              <a:ext uri="{FF2B5EF4-FFF2-40B4-BE49-F238E27FC236}">
                <a16:creationId xmlns:a16="http://schemas.microsoft.com/office/drawing/2014/main" id="{8585FFE2-4F95-4E18-A32E-A51BC419F727}"/>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2221253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разд.">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03E2ABD0-091F-46FF-9CC8-F2EBA2953392}"/>
              </a:ext>
            </a:extLst>
          </p:cNvPr>
          <p:cNvSpPr>
            <a:spLocks noGrp="1"/>
          </p:cNvSpPr>
          <p:nvPr>
            <p:ph type="title"/>
          </p:nvPr>
        </p:nvSpPr>
        <p:spPr>
          <a:xfrm>
            <a:off x="831850" y="1709738"/>
            <a:ext cx="10515600" cy="2852737"/>
          </a:xfrm>
        </p:spPr>
        <p:txBody>
          <a:bodyPr anchor="b"/>
          <a:lstStyle>
            <a:lvl1pPr>
              <a:defRPr sz="6000"/>
            </a:lvl1pPr>
          </a:lstStyle>
          <a:p>
            <a:r>
              <a:rPr lang="bg-BG"/>
              <a:t>Редакт. стил загл. образец</a:t>
            </a:r>
            <a:endParaRPr lang="en-US"/>
          </a:p>
        </p:txBody>
      </p:sp>
      <p:sp>
        <p:nvSpPr>
          <p:cNvPr id="3" name="Текстов контейнер 2">
            <a:extLst>
              <a:ext uri="{FF2B5EF4-FFF2-40B4-BE49-F238E27FC236}">
                <a16:creationId xmlns:a16="http://schemas.microsoft.com/office/drawing/2014/main" id="{A37E7A25-3D8E-4E7B-867C-ABCC1A60D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Контейнер за дата 3">
            <a:extLst>
              <a:ext uri="{FF2B5EF4-FFF2-40B4-BE49-F238E27FC236}">
                <a16:creationId xmlns:a16="http://schemas.microsoft.com/office/drawing/2014/main" id="{E3B6FF2C-DD9B-4E41-9A23-BD763AF706D4}"/>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5" name="Контейнер за долния колонтитул 4">
            <a:extLst>
              <a:ext uri="{FF2B5EF4-FFF2-40B4-BE49-F238E27FC236}">
                <a16:creationId xmlns:a16="http://schemas.microsoft.com/office/drawing/2014/main" id="{615B2DA6-A064-469E-967B-00317238BAE8}"/>
              </a:ext>
            </a:extLst>
          </p:cNvPr>
          <p:cNvSpPr>
            <a:spLocks noGrp="1"/>
          </p:cNvSpPr>
          <p:nvPr>
            <p:ph type="ftr" sz="quarter" idx="11"/>
          </p:nvPr>
        </p:nvSpPr>
        <p:spPr/>
        <p:txBody>
          <a:bodyPr/>
          <a:lstStyle/>
          <a:p>
            <a:endParaRPr lang="en-US"/>
          </a:p>
        </p:txBody>
      </p:sp>
      <p:sp>
        <p:nvSpPr>
          <p:cNvPr id="6" name="Контейнер за номер на слайда 5">
            <a:extLst>
              <a:ext uri="{FF2B5EF4-FFF2-40B4-BE49-F238E27FC236}">
                <a16:creationId xmlns:a16="http://schemas.microsoft.com/office/drawing/2014/main" id="{BFED54C8-483A-4856-9BF9-96605C643CE7}"/>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360447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9FC8BC8B-1FBA-4747-A267-508C9FBA4607}"/>
              </a:ext>
            </a:extLst>
          </p:cNvPr>
          <p:cNvSpPr>
            <a:spLocks noGrp="1"/>
          </p:cNvSpPr>
          <p:nvPr>
            <p:ph type="title"/>
          </p:nvPr>
        </p:nvSpPr>
        <p:spPr/>
        <p:txBody>
          <a:bodyPr/>
          <a:lstStyle/>
          <a:p>
            <a:r>
              <a:rPr lang="bg-BG"/>
              <a:t>Редакт. стил загл. образец</a:t>
            </a:r>
            <a:endParaRPr lang="en-US"/>
          </a:p>
        </p:txBody>
      </p:sp>
      <p:sp>
        <p:nvSpPr>
          <p:cNvPr id="3" name="Контейнер за съдържание 2">
            <a:extLst>
              <a:ext uri="{FF2B5EF4-FFF2-40B4-BE49-F238E27FC236}">
                <a16:creationId xmlns:a16="http://schemas.microsoft.com/office/drawing/2014/main" id="{208F695A-6A33-4616-952E-483F36F1B4AE}"/>
              </a:ext>
            </a:extLst>
          </p:cNvPr>
          <p:cNvSpPr>
            <a:spLocks noGrp="1"/>
          </p:cNvSpPr>
          <p:nvPr>
            <p:ph sz="half" idx="1"/>
          </p:nvPr>
        </p:nvSpPr>
        <p:spPr>
          <a:xfrm>
            <a:off x="838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Контейнер за съдържание 3">
            <a:extLst>
              <a:ext uri="{FF2B5EF4-FFF2-40B4-BE49-F238E27FC236}">
                <a16:creationId xmlns:a16="http://schemas.microsoft.com/office/drawing/2014/main" id="{35D4C3A2-8105-4015-8DAE-AF6C13AA9DAB}"/>
              </a:ext>
            </a:extLst>
          </p:cNvPr>
          <p:cNvSpPr>
            <a:spLocks noGrp="1"/>
          </p:cNvSpPr>
          <p:nvPr>
            <p:ph sz="half" idx="2"/>
          </p:nvPr>
        </p:nvSpPr>
        <p:spPr>
          <a:xfrm>
            <a:off x="6172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5" name="Контейнер за дата 4">
            <a:extLst>
              <a:ext uri="{FF2B5EF4-FFF2-40B4-BE49-F238E27FC236}">
                <a16:creationId xmlns:a16="http://schemas.microsoft.com/office/drawing/2014/main" id="{32F643AD-0A87-42EE-8740-FAFC1F88CD8A}"/>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6" name="Контейнер за долния колонтитул 5">
            <a:extLst>
              <a:ext uri="{FF2B5EF4-FFF2-40B4-BE49-F238E27FC236}">
                <a16:creationId xmlns:a16="http://schemas.microsoft.com/office/drawing/2014/main" id="{23658229-8855-4E0D-8D3C-01D122D21A22}"/>
              </a:ext>
            </a:extLst>
          </p:cNvPr>
          <p:cNvSpPr>
            <a:spLocks noGrp="1"/>
          </p:cNvSpPr>
          <p:nvPr>
            <p:ph type="ftr" sz="quarter" idx="11"/>
          </p:nvPr>
        </p:nvSpPr>
        <p:spPr/>
        <p:txBody>
          <a:bodyPr/>
          <a:lstStyle/>
          <a:p>
            <a:endParaRPr lang="en-US"/>
          </a:p>
        </p:txBody>
      </p:sp>
      <p:sp>
        <p:nvSpPr>
          <p:cNvPr id="7" name="Контейнер за номер на слайда 6">
            <a:extLst>
              <a:ext uri="{FF2B5EF4-FFF2-40B4-BE49-F238E27FC236}">
                <a16:creationId xmlns:a16="http://schemas.microsoft.com/office/drawing/2014/main" id="{0F608FB2-C81B-4578-9C11-A7ACB7F0F71F}"/>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355626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08709BA7-6B24-4C48-89A7-FAF13931EDA2}"/>
              </a:ext>
            </a:extLst>
          </p:cNvPr>
          <p:cNvSpPr>
            <a:spLocks noGrp="1"/>
          </p:cNvSpPr>
          <p:nvPr>
            <p:ph type="title"/>
          </p:nvPr>
        </p:nvSpPr>
        <p:spPr>
          <a:xfrm>
            <a:off x="839788" y="365125"/>
            <a:ext cx="10515600" cy="1325563"/>
          </a:xfrm>
        </p:spPr>
        <p:txBody>
          <a:bodyPr/>
          <a:lstStyle/>
          <a:p>
            <a:r>
              <a:rPr lang="bg-BG"/>
              <a:t>Редакт. стил загл. образец</a:t>
            </a:r>
            <a:endParaRPr lang="en-US"/>
          </a:p>
        </p:txBody>
      </p:sp>
      <p:sp>
        <p:nvSpPr>
          <p:cNvPr id="3" name="Текстов контейнер 2">
            <a:extLst>
              <a:ext uri="{FF2B5EF4-FFF2-40B4-BE49-F238E27FC236}">
                <a16:creationId xmlns:a16="http://schemas.microsoft.com/office/drawing/2014/main" id="{1FB0E14F-1727-482D-89EB-AD75ABCCDC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4" name="Контейнер за съдържание 3">
            <a:extLst>
              <a:ext uri="{FF2B5EF4-FFF2-40B4-BE49-F238E27FC236}">
                <a16:creationId xmlns:a16="http://schemas.microsoft.com/office/drawing/2014/main" id="{3B9DF556-E743-44A6-8F90-D9428DF511FE}"/>
              </a:ext>
            </a:extLst>
          </p:cNvPr>
          <p:cNvSpPr>
            <a:spLocks noGrp="1"/>
          </p:cNvSpPr>
          <p:nvPr>
            <p:ph sz="half" idx="2"/>
          </p:nvPr>
        </p:nvSpPr>
        <p:spPr>
          <a:xfrm>
            <a:off x="839788" y="2505075"/>
            <a:ext cx="5157787"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5" name="Текстов контейнер 4">
            <a:extLst>
              <a:ext uri="{FF2B5EF4-FFF2-40B4-BE49-F238E27FC236}">
                <a16:creationId xmlns:a16="http://schemas.microsoft.com/office/drawing/2014/main" id="{934F714F-3D79-456E-81E8-EB992BD836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6" name="Контейнер за съдържание 5">
            <a:extLst>
              <a:ext uri="{FF2B5EF4-FFF2-40B4-BE49-F238E27FC236}">
                <a16:creationId xmlns:a16="http://schemas.microsoft.com/office/drawing/2014/main" id="{9074AEED-872D-4255-A335-ACAAF83B5F7A}"/>
              </a:ext>
            </a:extLst>
          </p:cNvPr>
          <p:cNvSpPr>
            <a:spLocks noGrp="1"/>
          </p:cNvSpPr>
          <p:nvPr>
            <p:ph sz="quarter" idx="4"/>
          </p:nvPr>
        </p:nvSpPr>
        <p:spPr>
          <a:xfrm>
            <a:off x="6172200" y="2505075"/>
            <a:ext cx="5183188"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7" name="Контейнер за дата 6">
            <a:extLst>
              <a:ext uri="{FF2B5EF4-FFF2-40B4-BE49-F238E27FC236}">
                <a16:creationId xmlns:a16="http://schemas.microsoft.com/office/drawing/2014/main" id="{9452F323-E521-4EF8-9951-236ED755B352}"/>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8" name="Контейнер за долния колонтитул 7">
            <a:extLst>
              <a:ext uri="{FF2B5EF4-FFF2-40B4-BE49-F238E27FC236}">
                <a16:creationId xmlns:a16="http://schemas.microsoft.com/office/drawing/2014/main" id="{855F0442-0C3E-47D1-9DC6-8C1945551533}"/>
              </a:ext>
            </a:extLst>
          </p:cNvPr>
          <p:cNvSpPr>
            <a:spLocks noGrp="1"/>
          </p:cNvSpPr>
          <p:nvPr>
            <p:ph type="ftr" sz="quarter" idx="11"/>
          </p:nvPr>
        </p:nvSpPr>
        <p:spPr/>
        <p:txBody>
          <a:bodyPr/>
          <a:lstStyle/>
          <a:p>
            <a:endParaRPr lang="en-US"/>
          </a:p>
        </p:txBody>
      </p:sp>
      <p:sp>
        <p:nvSpPr>
          <p:cNvPr id="9" name="Контейнер за номер на слайда 8">
            <a:extLst>
              <a:ext uri="{FF2B5EF4-FFF2-40B4-BE49-F238E27FC236}">
                <a16:creationId xmlns:a16="http://schemas.microsoft.com/office/drawing/2014/main" id="{04EF18D7-178A-48DF-B139-C04B62A4F03A}"/>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1952485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649E0D75-95FB-44B3-85E6-1A6C5D30F232}"/>
              </a:ext>
            </a:extLst>
          </p:cNvPr>
          <p:cNvSpPr>
            <a:spLocks noGrp="1"/>
          </p:cNvSpPr>
          <p:nvPr>
            <p:ph type="title"/>
          </p:nvPr>
        </p:nvSpPr>
        <p:spPr/>
        <p:txBody>
          <a:bodyPr/>
          <a:lstStyle/>
          <a:p>
            <a:r>
              <a:rPr lang="bg-BG"/>
              <a:t>Редакт. стил загл. образец</a:t>
            </a:r>
            <a:endParaRPr lang="en-US"/>
          </a:p>
        </p:txBody>
      </p:sp>
      <p:sp>
        <p:nvSpPr>
          <p:cNvPr id="3" name="Контейнер за дата 2">
            <a:extLst>
              <a:ext uri="{FF2B5EF4-FFF2-40B4-BE49-F238E27FC236}">
                <a16:creationId xmlns:a16="http://schemas.microsoft.com/office/drawing/2014/main" id="{D35D5EF4-61AB-454F-A39D-3CB9532A72CA}"/>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4" name="Контейнер за долния колонтитул 3">
            <a:extLst>
              <a:ext uri="{FF2B5EF4-FFF2-40B4-BE49-F238E27FC236}">
                <a16:creationId xmlns:a16="http://schemas.microsoft.com/office/drawing/2014/main" id="{87FCB143-E3E4-4011-864D-0CA25046460F}"/>
              </a:ext>
            </a:extLst>
          </p:cNvPr>
          <p:cNvSpPr>
            <a:spLocks noGrp="1"/>
          </p:cNvSpPr>
          <p:nvPr>
            <p:ph type="ftr" sz="quarter" idx="11"/>
          </p:nvPr>
        </p:nvSpPr>
        <p:spPr/>
        <p:txBody>
          <a:bodyPr/>
          <a:lstStyle/>
          <a:p>
            <a:endParaRPr lang="en-US"/>
          </a:p>
        </p:txBody>
      </p:sp>
      <p:sp>
        <p:nvSpPr>
          <p:cNvPr id="5" name="Контейнер за номер на слайда 4">
            <a:extLst>
              <a:ext uri="{FF2B5EF4-FFF2-40B4-BE49-F238E27FC236}">
                <a16:creationId xmlns:a16="http://schemas.microsoft.com/office/drawing/2014/main" id="{9B68AD52-E758-41B9-AD88-A5FFE0B9B115}"/>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110965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Контейнер за дата 1">
            <a:extLst>
              <a:ext uri="{FF2B5EF4-FFF2-40B4-BE49-F238E27FC236}">
                <a16:creationId xmlns:a16="http://schemas.microsoft.com/office/drawing/2014/main" id="{8E8EB457-1D42-4151-ACA6-E685AD488E1D}"/>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3" name="Контейнер за долния колонтитул 2">
            <a:extLst>
              <a:ext uri="{FF2B5EF4-FFF2-40B4-BE49-F238E27FC236}">
                <a16:creationId xmlns:a16="http://schemas.microsoft.com/office/drawing/2014/main" id="{D3A4EFC1-1113-4BF5-BCC0-07A811835E98}"/>
              </a:ext>
            </a:extLst>
          </p:cNvPr>
          <p:cNvSpPr>
            <a:spLocks noGrp="1"/>
          </p:cNvSpPr>
          <p:nvPr>
            <p:ph type="ftr" sz="quarter" idx="11"/>
          </p:nvPr>
        </p:nvSpPr>
        <p:spPr/>
        <p:txBody>
          <a:bodyPr/>
          <a:lstStyle/>
          <a:p>
            <a:endParaRPr lang="en-US"/>
          </a:p>
        </p:txBody>
      </p:sp>
      <p:sp>
        <p:nvSpPr>
          <p:cNvPr id="4" name="Контейнер за номер на слайда 3">
            <a:extLst>
              <a:ext uri="{FF2B5EF4-FFF2-40B4-BE49-F238E27FC236}">
                <a16:creationId xmlns:a16="http://schemas.microsoft.com/office/drawing/2014/main" id="{0C728B4F-FEB1-4B58-ACC7-3916140EA984}"/>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1915895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0EA4FC2C-5E0E-490C-83A3-9709194632A5}"/>
              </a:ext>
            </a:extLst>
          </p:cNvPr>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endParaRPr lang="en-US"/>
          </a:p>
        </p:txBody>
      </p:sp>
      <p:sp>
        <p:nvSpPr>
          <p:cNvPr id="3" name="Контейнер за съдържание 2">
            <a:extLst>
              <a:ext uri="{FF2B5EF4-FFF2-40B4-BE49-F238E27FC236}">
                <a16:creationId xmlns:a16="http://schemas.microsoft.com/office/drawing/2014/main" id="{E6472C52-7002-45F5-AEC9-15420C38C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Текстов контейнер 3">
            <a:extLst>
              <a:ext uri="{FF2B5EF4-FFF2-40B4-BE49-F238E27FC236}">
                <a16:creationId xmlns:a16="http://schemas.microsoft.com/office/drawing/2014/main" id="{BED90150-1FD0-4BDF-958A-67856061B5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a:extLst>
              <a:ext uri="{FF2B5EF4-FFF2-40B4-BE49-F238E27FC236}">
                <a16:creationId xmlns:a16="http://schemas.microsoft.com/office/drawing/2014/main" id="{69305DA4-4F7E-4AE2-B41D-00BC937BD9F2}"/>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6" name="Контейнер за долния колонтитул 5">
            <a:extLst>
              <a:ext uri="{FF2B5EF4-FFF2-40B4-BE49-F238E27FC236}">
                <a16:creationId xmlns:a16="http://schemas.microsoft.com/office/drawing/2014/main" id="{BD094091-AE8F-4CC4-8AD9-9D19A7355B21}"/>
              </a:ext>
            </a:extLst>
          </p:cNvPr>
          <p:cNvSpPr>
            <a:spLocks noGrp="1"/>
          </p:cNvSpPr>
          <p:nvPr>
            <p:ph type="ftr" sz="quarter" idx="11"/>
          </p:nvPr>
        </p:nvSpPr>
        <p:spPr/>
        <p:txBody>
          <a:bodyPr/>
          <a:lstStyle/>
          <a:p>
            <a:endParaRPr lang="en-US"/>
          </a:p>
        </p:txBody>
      </p:sp>
      <p:sp>
        <p:nvSpPr>
          <p:cNvPr id="7" name="Контейнер за номер на слайда 6">
            <a:extLst>
              <a:ext uri="{FF2B5EF4-FFF2-40B4-BE49-F238E27FC236}">
                <a16:creationId xmlns:a16="http://schemas.microsoft.com/office/drawing/2014/main" id="{D0164CA7-9653-43AF-B7DD-D203D815FD27}"/>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258521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77EC436E-DD3A-4411-81E3-259D3EF15BC1}"/>
              </a:ext>
            </a:extLst>
          </p:cNvPr>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endParaRPr lang="en-US"/>
          </a:p>
        </p:txBody>
      </p:sp>
      <p:sp>
        <p:nvSpPr>
          <p:cNvPr id="3" name="Контейнер за картина 2">
            <a:extLst>
              <a:ext uri="{FF2B5EF4-FFF2-40B4-BE49-F238E27FC236}">
                <a16:creationId xmlns:a16="http://schemas.microsoft.com/office/drawing/2014/main" id="{DD9D029C-EAA4-4FF8-9C9A-F1B972812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ов контейнер 3">
            <a:extLst>
              <a:ext uri="{FF2B5EF4-FFF2-40B4-BE49-F238E27FC236}">
                <a16:creationId xmlns:a16="http://schemas.microsoft.com/office/drawing/2014/main" id="{75C5B7A6-21AE-4829-A7C9-30964862E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a:extLst>
              <a:ext uri="{FF2B5EF4-FFF2-40B4-BE49-F238E27FC236}">
                <a16:creationId xmlns:a16="http://schemas.microsoft.com/office/drawing/2014/main" id="{E638BD83-CCBF-4CCC-8B9C-C62C5D4E35E2}"/>
              </a:ext>
            </a:extLst>
          </p:cNvPr>
          <p:cNvSpPr>
            <a:spLocks noGrp="1"/>
          </p:cNvSpPr>
          <p:nvPr>
            <p:ph type="dt" sz="half" idx="10"/>
          </p:nvPr>
        </p:nvSpPr>
        <p:spPr/>
        <p:txBody>
          <a:bodyPr/>
          <a:lstStyle/>
          <a:p>
            <a:fld id="{66693487-C2FE-4FDF-8339-B196BA5FF763}" type="datetimeFigureOut">
              <a:rPr lang="en-US" smtClean="0"/>
              <a:t>4/26/2021</a:t>
            </a:fld>
            <a:endParaRPr lang="en-US"/>
          </a:p>
        </p:txBody>
      </p:sp>
      <p:sp>
        <p:nvSpPr>
          <p:cNvPr id="6" name="Контейнер за долния колонтитул 5">
            <a:extLst>
              <a:ext uri="{FF2B5EF4-FFF2-40B4-BE49-F238E27FC236}">
                <a16:creationId xmlns:a16="http://schemas.microsoft.com/office/drawing/2014/main" id="{6EA514B4-B58B-4ABD-8FF4-B025E8AD872B}"/>
              </a:ext>
            </a:extLst>
          </p:cNvPr>
          <p:cNvSpPr>
            <a:spLocks noGrp="1"/>
          </p:cNvSpPr>
          <p:nvPr>
            <p:ph type="ftr" sz="quarter" idx="11"/>
          </p:nvPr>
        </p:nvSpPr>
        <p:spPr/>
        <p:txBody>
          <a:bodyPr/>
          <a:lstStyle/>
          <a:p>
            <a:endParaRPr lang="en-US"/>
          </a:p>
        </p:txBody>
      </p:sp>
      <p:sp>
        <p:nvSpPr>
          <p:cNvPr id="7" name="Контейнер за номер на слайда 6">
            <a:extLst>
              <a:ext uri="{FF2B5EF4-FFF2-40B4-BE49-F238E27FC236}">
                <a16:creationId xmlns:a16="http://schemas.microsoft.com/office/drawing/2014/main" id="{341ABB95-F673-4AF5-AF2B-E5E617484C43}"/>
              </a:ext>
            </a:extLst>
          </p:cNvPr>
          <p:cNvSpPr>
            <a:spLocks noGrp="1"/>
          </p:cNvSpPr>
          <p:nvPr>
            <p:ph type="sldNum" sz="quarter" idx="12"/>
          </p:nvPr>
        </p:nvSpPr>
        <p:spPr/>
        <p:txBody>
          <a:bodyPr/>
          <a:lstStyle/>
          <a:p>
            <a:fld id="{977DA3A2-88DA-4BE5-AE29-A74B40ED2CBC}" type="slidenum">
              <a:rPr lang="en-US" smtClean="0"/>
              <a:t>‹#›</a:t>
            </a:fld>
            <a:endParaRPr lang="en-US"/>
          </a:p>
        </p:txBody>
      </p:sp>
    </p:spTree>
    <p:extLst>
      <p:ext uri="{BB962C8B-B14F-4D97-AF65-F5344CB8AC3E}">
        <p14:creationId xmlns:p14="http://schemas.microsoft.com/office/powerpoint/2010/main" val="3406856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заглавие 1">
            <a:extLst>
              <a:ext uri="{FF2B5EF4-FFF2-40B4-BE49-F238E27FC236}">
                <a16:creationId xmlns:a16="http://schemas.microsoft.com/office/drawing/2014/main" id="{3EAD0DFC-A205-4EA3-9412-E753761C2E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bg-BG"/>
              <a:t>Редакт. стил загл. образец</a:t>
            </a:r>
            <a:endParaRPr lang="en-US"/>
          </a:p>
        </p:txBody>
      </p:sp>
      <p:sp>
        <p:nvSpPr>
          <p:cNvPr id="3" name="Текстов контейнер 2">
            <a:extLst>
              <a:ext uri="{FF2B5EF4-FFF2-40B4-BE49-F238E27FC236}">
                <a16:creationId xmlns:a16="http://schemas.microsoft.com/office/drawing/2014/main" id="{50B4D7E2-7A60-46A0-BB91-C6DB75997D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Контейнер за дата 3">
            <a:extLst>
              <a:ext uri="{FF2B5EF4-FFF2-40B4-BE49-F238E27FC236}">
                <a16:creationId xmlns:a16="http://schemas.microsoft.com/office/drawing/2014/main" id="{F7327502-BF3B-45F6-A826-DC04D4F82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93487-C2FE-4FDF-8339-B196BA5FF763}" type="datetimeFigureOut">
              <a:rPr lang="en-US" smtClean="0"/>
              <a:t>4/26/2021</a:t>
            </a:fld>
            <a:endParaRPr lang="en-US"/>
          </a:p>
        </p:txBody>
      </p:sp>
      <p:sp>
        <p:nvSpPr>
          <p:cNvPr id="5" name="Контейнер за долния колонтитул 4">
            <a:extLst>
              <a:ext uri="{FF2B5EF4-FFF2-40B4-BE49-F238E27FC236}">
                <a16:creationId xmlns:a16="http://schemas.microsoft.com/office/drawing/2014/main" id="{3205ECDB-E215-44ED-A731-2DC052746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Контейнер за номер на слайда 5">
            <a:extLst>
              <a:ext uri="{FF2B5EF4-FFF2-40B4-BE49-F238E27FC236}">
                <a16:creationId xmlns:a16="http://schemas.microsoft.com/office/drawing/2014/main" id="{DFB849CE-2055-43E7-8997-17FAD8DA5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7DA3A2-88DA-4BE5-AE29-A74B40ED2CBC}" type="slidenum">
              <a:rPr lang="en-US" smtClean="0"/>
              <a:t>‹#›</a:t>
            </a:fld>
            <a:endParaRPr lang="en-US"/>
          </a:p>
        </p:txBody>
      </p:sp>
    </p:spTree>
    <p:extLst>
      <p:ext uri="{BB962C8B-B14F-4D97-AF65-F5344CB8AC3E}">
        <p14:creationId xmlns:p14="http://schemas.microsoft.com/office/powerpoint/2010/main" val="4294409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лавие 1">
            <a:extLst>
              <a:ext uri="{FF2B5EF4-FFF2-40B4-BE49-F238E27FC236}">
                <a16:creationId xmlns:a16="http://schemas.microsoft.com/office/drawing/2014/main" id="{13A78C9F-D31C-4148-AAD0-04B6FF9BD60D}"/>
              </a:ext>
            </a:extLst>
          </p:cNvPr>
          <p:cNvSpPr>
            <a:spLocks noGrp="1"/>
          </p:cNvSpPr>
          <p:nvPr>
            <p:ph type="ctrTitle"/>
          </p:nvPr>
        </p:nvSpPr>
        <p:spPr>
          <a:xfrm>
            <a:off x="804672" y="962246"/>
            <a:ext cx="6437700" cy="2611967"/>
          </a:xfrm>
        </p:spPr>
        <p:txBody>
          <a:bodyPr anchor="b">
            <a:normAutofit/>
          </a:bodyPr>
          <a:lstStyle/>
          <a:p>
            <a:pPr algn="l"/>
            <a:r>
              <a:rPr lang="bg-BG" sz="5400"/>
              <a:t>Съединени Американски Щати(САЩ)</a:t>
            </a:r>
            <a:endParaRPr lang="en-US" sz="5400"/>
          </a:p>
        </p:txBody>
      </p:sp>
      <p:sp>
        <p:nvSpPr>
          <p:cNvPr id="3" name="Подзаглавие 2">
            <a:extLst>
              <a:ext uri="{FF2B5EF4-FFF2-40B4-BE49-F238E27FC236}">
                <a16:creationId xmlns:a16="http://schemas.microsoft.com/office/drawing/2014/main" id="{CD3FE84E-9B92-4660-AD40-175892B62297}"/>
              </a:ext>
            </a:extLst>
          </p:cNvPr>
          <p:cNvSpPr>
            <a:spLocks noGrp="1"/>
          </p:cNvSpPr>
          <p:nvPr>
            <p:ph type="subTitle" idx="1"/>
          </p:nvPr>
        </p:nvSpPr>
        <p:spPr>
          <a:xfrm>
            <a:off x="804672" y="3719618"/>
            <a:ext cx="4167376" cy="1155525"/>
          </a:xfrm>
        </p:spPr>
        <p:txBody>
          <a:bodyPr anchor="t">
            <a:normAutofit/>
          </a:bodyPr>
          <a:lstStyle/>
          <a:p>
            <a:pPr algn="l"/>
            <a:r>
              <a:rPr lang="bg-BG" sz="2000"/>
              <a:t>От Спас Станиславов Захов 9а Номер 20</a:t>
            </a:r>
            <a:endParaRPr lang="en-US" sz="2000"/>
          </a:p>
        </p:txBody>
      </p:sp>
    </p:spTree>
    <p:extLst>
      <p:ext uri="{BB962C8B-B14F-4D97-AF65-F5344CB8AC3E}">
        <p14:creationId xmlns:p14="http://schemas.microsoft.com/office/powerpoint/2010/main" val="377353348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лавие 1">
            <a:extLst>
              <a:ext uri="{FF2B5EF4-FFF2-40B4-BE49-F238E27FC236}">
                <a16:creationId xmlns:a16="http://schemas.microsoft.com/office/drawing/2014/main" id="{913E5D84-C2EC-4CC2-8BB4-59AF7BEE4BA0}"/>
              </a:ext>
            </a:extLst>
          </p:cNvPr>
          <p:cNvSpPr>
            <a:spLocks noGrp="1"/>
          </p:cNvSpPr>
          <p:nvPr>
            <p:ph type="title"/>
          </p:nvPr>
        </p:nvSpPr>
        <p:spPr>
          <a:xfrm>
            <a:off x="2311147" y="365760"/>
            <a:ext cx="7569706" cy="1288238"/>
          </a:xfrm>
        </p:spPr>
        <p:txBody>
          <a:bodyPr anchor="ctr">
            <a:normAutofit/>
          </a:bodyPr>
          <a:lstStyle/>
          <a:p>
            <a:pPr algn="ctr"/>
            <a:r>
              <a:rPr lang="bg-BG"/>
              <a:t>Стопанство</a:t>
            </a:r>
            <a:endParaRPr lang="en-US"/>
          </a:p>
        </p:txBody>
      </p:sp>
      <p:sp>
        <p:nvSpPr>
          <p:cNvPr id="3" name="Контейнер за съдържание 2">
            <a:extLst>
              <a:ext uri="{FF2B5EF4-FFF2-40B4-BE49-F238E27FC236}">
                <a16:creationId xmlns:a16="http://schemas.microsoft.com/office/drawing/2014/main" id="{B59076A8-BA7F-4781-AC62-52E593188D26}"/>
              </a:ext>
            </a:extLst>
          </p:cNvPr>
          <p:cNvSpPr>
            <a:spLocks noGrp="1"/>
          </p:cNvSpPr>
          <p:nvPr>
            <p:ph idx="1"/>
          </p:nvPr>
        </p:nvSpPr>
        <p:spPr>
          <a:xfrm>
            <a:off x="2165569" y="1956816"/>
            <a:ext cx="7860863" cy="4024884"/>
          </a:xfrm>
        </p:spPr>
        <p:txBody>
          <a:bodyPr anchor="t">
            <a:normAutofit/>
          </a:bodyPr>
          <a:lstStyle/>
          <a:p>
            <a:pPr algn="ctr"/>
            <a:r>
              <a:rPr lang="bg-BG" sz="2400" dirty="0"/>
              <a:t>Стопанството на САЩ е най – развитото в света.</a:t>
            </a:r>
            <a:r>
              <a:rPr lang="en-US" sz="2400" dirty="0"/>
              <a:t> </a:t>
            </a:r>
            <a:r>
              <a:rPr lang="bg-BG" sz="2400" dirty="0"/>
              <a:t>Държавата е постиндустриална.</a:t>
            </a:r>
          </a:p>
          <a:p>
            <a:pPr marL="0" indent="0">
              <a:buNone/>
            </a:pPr>
            <a:r>
              <a:rPr lang="bg-BG" sz="2400" dirty="0"/>
              <a:t>	</a:t>
            </a:r>
            <a:endParaRPr lang="en-US" sz="2400" dirty="0"/>
          </a:p>
        </p:txBody>
      </p:sp>
    </p:spTree>
    <p:extLst>
      <p:ext uri="{BB962C8B-B14F-4D97-AF65-F5344CB8AC3E}">
        <p14:creationId xmlns:p14="http://schemas.microsoft.com/office/powerpoint/2010/main" val="21926297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Картина 6" descr="Картина, която съдържа текст, книга&#10;&#10;Описанието е генерирано автоматично">
            <a:extLst>
              <a:ext uri="{FF2B5EF4-FFF2-40B4-BE49-F238E27FC236}">
                <a16:creationId xmlns:a16="http://schemas.microsoft.com/office/drawing/2014/main" id="{FB35278F-B293-4D13-B57D-04107D9AE2C5}"/>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b="10027"/>
          <a:stretch/>
        </p:blipFill>
        <p:spPr>
          <a:xfrm>
            <a:off x="-19" y="10"/>
            <a:ext cx="12192000" cy="6855948"/>
          </a:xfrm>
          <a:prstGeom prst="rect">
            <a:avLst/>
          </a:prstGeom>
        </p:spPr>
      </p:pic>
      <p:sp>
        <p:nvSpPr>
          <p:cNvPr id="2" name="Заглавие 1">
            <a:extLst>
              <a:ext uri="{FF2B5EF4-FFF2-40B4-BE49-F238E27FC236}">
                <a16:creationId xmlns:a16="http://schemas.microsoft.com/office/drawing/2014/main" id="{4A2F7084-7A03-400A-AA94-A6516D918481}"/>
              </a:ext>
            </a:extLst>
          </p:cNvPr>
          <p:cNvSpPr>
            <a:spLocks noGrp="1"/>
          </p:cNvSpPr>
          <p:nvPr>
            <p:ph type="title"/>
          </p:nvPr>
        </p:nvSpPr>
        <p:spPr>
          <a:xfrm>
            <a:off x="801098" y="1396289"/>
            <a:ext cx="5277333" cy="1325563"/>
          </a:xfrm>
        </p:spPr>
        <p:txBody>
          <a:bodyPr>
            <a:normAutofit/>
          </a:bodyPr>
          <a:lstStyle/>
          <a:p>
            <a:r>
              <a:rPr lang="bg-BG" dirty="0"/>
              <a:t>Първичен сектор</a:t>
            </a:r>
            <a:endParaRPr lang="en-US" dirty="0"/>
          </a:p>
        </p:txBody>
      </p:sp>
      <p:sp>
        <p:nvSpPr>
          <p:cNvPr id="3" name="Контейнер за съдържание 2">
            <a:extLst>
              <a:ext uri="{FF2B5EF4-FFF2-40B4-BE49-F238E27FC236}">
                <a16:creationId xmlns:a16="http://schemas.microsoft.com/office/drawing/2014/main" id="{551C8CE6-5DE7-442A-B177-AA20BE22FF10}"/>
              </a:ext>
            </a:extLst>
          </p:cNvPr>
          <p:cNvSpPr>
            <a:spLocks noGrp="1"/>
          </p:cNvSpPr>
          <p:nvPr>
            <p:ph idx="1"/>
          </p:nvPr>
        </p:nvSpPr>
        <p:spPr>
          <a:xfrm>
            <a:off x="805543" y="2871982"/>
            <a:ext cx="5272888" cy="3181684"/>
          </a:xfrm>
        </p:spPr>
        <p:txBody>
          <a:bodyPr anchor="t">
            <a:normAutofit/>
          </a:bodyPr>
          <a:lstStyle/>
          <a:p>
            <a:r>
              <a:rPr lang="bg-BG" sz="1700"/>
              <a:t>0.9% от брутния вътрешен продукт или БВП на страната е изграден от земеделието. Високомеханизирано е и е интензивно. Отглеждат се огромни количества царевица и соя. Най – много се използват големите равнини. На юг можем да се натъкнем на цитруси, тютюн и памук. В ферми се виждат обикновените животни като едър добитък, свине и птици. Руди и горива най – главно се срещат из Апалачите, а редки метали и цветни руди в Скалистите планини. В Аляска се формира така наречената „златна треска“, за която има много интересни предавания. </a:t>
            </a:r>
            <a:endParaRPr lang="en-US" sz="1700"/>
          </a:p>
        </p:txBody>
      </p:sp>
      <p:sp>
        <p:nvSpPr>
          <p:cNvPr id="12"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Картина 4" descr="Картина, която съдържа предмет на открито, трева, небе, открито&#10;&#10;Описанието е генерирано автоматично">
            <a:extLst>
              <a:ext uri="{FF2B5EF4-FFF2-40B4-BE49-F238E27FC236}">
                <a16:creationId xmlns:a16="http://schemas.microsoft.com/office/drawing/2014/main" id="{FCDDB6A0-1A35-4E28-8FCE-F8E8A4BF200B}"/>
              </a:ext>
            </a:extLst>
          </p:cNvPr>
          <p:cNvPicPr>
            <a:picLocks noChangeAspect="1"/>
          </p:cNvPicPr>
          <p:nvPr/>
        </p:nvPicPr>
        <p:blipFill rotWithShape="1">
          <a:blip r:embed="rId3">
            <a:extLst>
              <a:ext uri="{28A0092B-C50C-407E-A947-70E740481C1C}">
                <a14:useLocalDpi xmlns:a14="http://schemas.microsoft.com/office/drawing/2010/main" val="0"/>
              </a:ext>
            </a:extLst>
          </a:blip>
          <a:srcRect l="39207" r="12129" b="1"/>
          <a:stretch/>
        </p:blipFill>
        <p:spPr>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37903148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Картина 6" descr="Картина, която съдържа открито, вода, залез&#10;&#10;Описанието е генерирано автоматично">
            <a:extLst>
              <a:ext uri="{FF2B5EF4-FFF2-40B4-BE49-F238E27FC236}">
                <a16:creationId xmlns:a16="http://schemas.microsoft.com/office/drawing/2014/main" id="{A348A6E9-EBE3-4A8A-BEAD-6E52F3F1AE7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5111" b="4889"/>
          <a:stretch/>
        </p:blipFill>
        <p:spPr>
          <a:xfrm>
            <a:off x="20" y="10"/>
            <a:ext cx="12191981" cy="6857990"/>
          </a:xfrm>
          <a:prstGeom prst="rect">
            <a:avLst/>
          </a:prstGeom>
        </p:spPr>
      </p:pic>
      <p:sp>
        <p:nvSpPr>
          <p:cNvPr id="2" name="Заглавие 1">
            <a:extLst>
              <a:ext uri="{FF2B5EF4-FFF2-40B4-BE49-F238E27FC236}">
                <a16:creationId xmlns:a16="http://schemas.microsoft.com/office/drawing/2014/main" id="{1EB4AE12-C1B4-48E9-9125-065A36F8AD4B}"/>
              </a:ext>
            </a:extLst>
          </p:cNvPr>
          <p:cNvSpPr>
            <a:spLocks noGrp="1"/>
          </p:cNvSpPr>
          <p:nvPr>
            <p:ph type="title"/>
          </p:nvPr>
        </p:nvSpPr>
        <p:spPr>
          <a:xfrm>
            <a:off x="838343" y="365125"/>
            <a:ext cx="10515600" cy="1325563"/>
          </a:xfrm>
        </p:spPr>
        <p:txBody>
          <a:bodyPr>
            <a:normAutofit/>
          </a:bodyPr>
          <a:lstStyle/>
          <a:p>
            <a:r>
              <a:rPr lang="bg-BG">
                <a:solidFill>
                  <a:srgbClr val="FFFFFF"/>
                </a:solidFill>
              </a:rPr>
              <a:t>Вторичен сектор</a:t>
            </a:r>
            <a:endParaRPr lang="en-US">
              <a:solidFill>
                <a:srgbClr val="FFFFFF"/>
              </a:solidFill>
            </a:endParaRPr>
          </a:p>
        </p:txBody>
      </p:sp>
      <p:sp>
        <p:nvSpPr>
          <p:cNvPr id="3" name="Контейнер за съдържание 2">
            <a:extLst>
              <a:ext uri="{FF2B5EF4-FFF2-40B4-BE49-F238E27FC236}">
                <a16:creationId xmlns:a16="http://schemas.microsoft.com/office/drawing/2014/main" id="{83A78012-3346-4D02-8905-C0B5F3BA95A2}"/>
              </a:ext>
            </a:extLst>
          </p:cNvPr>
          <p:cNvSpPr>
            <a:spLocks noGrp="1"/>
          </p:cNvSpPr>
          <p:nvPr>
            <p:ph idx="1"/>
          </p:nvPr>
        </p:nvSpPr>
        <p:spPr>
          <a:xfrm>
            <a:off x="838344" y="2013625"/>
            <a:ext cx="4614759" cy="4163337"/>
          </a:xfrm>
        </p:spPr>
        <p:txBody>
          <a:bodyPr>
            <a:normAutofit/>
          </a:bodyPr>
          <a:lstStyle/>
          <a:p>
            <a:r>
              <a:rPr lang="bg-BG" sz="1400">
                <a:solidFill>
                  <a:srgbClr val="FFFFFF"/>
                </a:solidFill>
              </a:rPr>
              <a:t>18,9 % от БВП. Енергетиката играе голяма роля. Има много АЕЦ централи. САЩ се занимава с произвеждането на метали, машини за металургията, локомотиви, кораби и мн. Др. Детройт е смятана за автомобилната столица. Освен това много е развито самолетостроенето. Университетите и други научни институции имат много развита наука и технологии, и този прогрес не спира. </a:t>
            </a:r>
          </a:p>
          <a:p>
            <a:r>
              <a:rPr lang="bg-BG" sz="1400">
                <a:solidFill>
                  <a:srgbClr val="FFFFFF"/>
                </a:solidFill>
              </a:rPr>
              <a:t>Силициевата долина в Калифорния  е мястото, където най – много компютри и електроника се произвеждат. Отделно се вижда развитието на</a:t>
            </a:r>
            <a:r>
              <a:rPr lang="en-US" sz="1400">
                <a:solidFill>
                  <a:srgbClr val="FFFFFF"/>
                </a:solidFill>
              </a:rPr>
              <a:t> a</a:t>
            </a:r>
            <a:r>
              <a:rPr lang="bg-BG" sz="1400">
                <a:solidFill>
                  <a:srgbClr val="FFFFFF"/>
                </a:solidFill>
              </a:rPr>
              <a:t>томната промишленост. НАСА много допринася за аерокосмическите изследвания. </a:t>
            </a:r>
          </a:p>
          <a:p>
            <a:r>
              <a:rPr lang="bg-BG" sz="1400">
                <a:solidFill>
                  <a:srgbClr val="FFFFFF"/>
                </a:solidFill>
              </a:rPr>
              <a:t>Като главни индустриални райони се водят: Приезерният(„индустриален пояс“), Мексиканският залив(Хюстън – Ню Орлиънс), Тихоокеанският(Сан Франциско – Сан  Диего).</a:t>
            </a:r>
          </a:p>
        </p:txBody>
      </p:sp>
      <p:pic>
        <p:nvPicPr>
          <p:cNvPr id="5" name="Картина 4">
            <a:extLst>
              <a:ext uri="{FF2B5EF4-FFF2-40B4-BE49-F238E27FC236}">
                <a16:creationId xmlns:a16="http://schemas.microsoft.com/office/drawing/2014/main" id="{37EF3DFF-EB9D-4ACE-A9C2-52787455E639}"/>
              </a:ext>
            </a:extLst>
          </p:cNvPr>
          <p:cNvPicPr>
            <a:picLocks noChangeAspect="1"/>
          </p:cNvPicPr>
          <p:nvPr/>
        </p:nvPicPr>
        <p:blipFill rotWithShape="1">
          <a:blip r:embed="rId3">
            <a:extLst>
              <a:ext uri="{28A0092B-C50C-407E-A947-70E740481C1C}">
                <a14:useLocalDpi xmlns:a14="http://schemas.microsoft.com/office/drawing/2010/main" val="0"/>
              </a:ext>
            </a:extLst>
          </a:blip>
          <a:srcRect l="15453" r="13956"/>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1014524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Картина 6" descr="Картина, която съдържа природа, планина, небе, вода&#10;&#10;Описанието е генерирано автоматично">
            <a:extLst>
              <a:ext uri="{FF2B5EF4-FFF2-40B4-BE49-F238E27FC236}">
                <a16:creationId xmlns:a16="http://schemas.microsoft.com/office/drawing/2014/main" id="{93CD1A37-32E3-4E19-B8E3-6A5F37C19A07}"/>
              </a:ext>
            </a:extLst>
          </p:cNvPr>
          <p:cNvPicPr>
            <a:picLocks noChangeAspect="1"/>
          </p:cNvPicPr>
          <p:nvPr/>
        </p:nvPicPr>
        <p:blipFill rotWithShape="1">
          <a:blip r:embed="rId2">
            <a:extLst>
              <a:ext uri="{28A0092B-C50C-407E-A947-70E740481C1C}">
                <a14:useLocalDpi xmlns:a14="http://schemas.microsoft.com/office/drawing/2010/main" val="0"/>
              </a:ext>
            </a:extLst>
          </a:blip>
          <a:srcRect t="10894" r="-2" b="4547"/>
          <a:stretch/>
        </p:blipFill>
        <p:spPr>
          <a:xfrm>
            <a:off x="6015107" y="-1"/>
            <a:ext cx="6176895" cy="2937954"/>
          </a:xfrm>
          <a:prstGeom prst="rect">
            <a:avLst/>
          </a:prstGeom>
        </p:spPr>
      </p:pic>
      <p:pic>
        <p:nvPicPr>
          <p:cNvPr id="5" name="Картина 4" descr="Картина, която съдържа природа, долина, планина, каньон&#10;&#10;Описанието е генерирано автоматично">
            <a:extLst>
              <a:ext uri="{FF2B5EF4-FFF2-40B4-BE49-F238E27FC236}">
                <a16:creationId xmlns:a16="http://schemas.microsoft.com/office/drawing/2014/main" id="{3F2E7C78-8639-4B4C-A66E-D27F631502A3}"/>
              </a:ext>
            </a:extLst>
          </p:cNvPr>
          <p:cNvPicPr>
            <a:picLocks noChangeAspect="1"/>
          </p:cNvPicPr>
          <p:nvPr/>
        </p:nvPicPr>
        <p:blipFill rotWithShape="1">
          <a:blip r:embed="rId3">
            <a:extLst>
              <a:ext uri="{28A0092B-C50C-407E-A947-70E740481C1C}">
                <a14:useLocalDpi xmlns:a14="http://schemas.microsoft.com/office/drawing/2010/main" val="0"/>
              </a:ext>
            </a:extLst>
          </a:blip>
          <a:srcRect t="23348" r="1" b="3136"/>
          <a:stretch/>
        </p:blipFill>
        <p:spPr>
          <a:xfrm>
            <a:off x="4203638" y="2937953"/>
            <a:ext cx="7988360" cy="3920047"/>
          </a:xfrm>
          <a:prstGeom prst="rect">
            <a:avLst/>
          </a:prstGeom>
        </p:spPr>
      </p:pic>
      <p:sp>
        <p:nvSpPr>
          <p:cNvPr id="12"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лавие 1">
            <a:extLst>
              <a:ext uri="{FF2B5EF4-FFF2-40B4-BE49-F238E27FC236}">
                <a16:creationId xmlns:a16="http://schemas.microsoft.com/office/drawing/2014/main" id="{A2D5F146-94AB-4D6A-A995-44E172CD51DC}"/>
              </a:ext>
            </a:extLst>
          </p:cNvPr>
          <p:cNvSpPr>
            <a:spLocks noGrp="1"/>
          </p:cNvSpPr>
          <p:nvPr>
            <p:ph type="title"/>
          </p:nvPr>
        </p:nvSpPr>
        <p:spPr>
          <a:xfrm>
            <a:off x="804672" y="365125"/>
            <a:ext cx="5266155" cy="1325563"/>
          </a:xfrm>
        </p:spPr>
        <p:txBody>
          <a:bodyPr>
            <a:normAutofit/>
          </a:bodyPr>
          <a:lstStyle/>
          <a:p>
            <a:r>
              <a:rPr lang="bg-BG" dirty="0"/>
              <a:t>Третичен сектор</a:t>
            </a:r>
            <a:endParaRPr lang="en-US" dirty="0"/>
          </a:p>
        </p:txBody>
      </p:sp>
      <p:sp>
        <p:nvSpPr>
          <p:cNvPr id="3" name="Контейнер за съдържание 2">
            <a:extLst>
              <a:ext uri="{FF2B5EF4-FFF2-40B4-BE49-F238E27FC236}">
                <a16:creationId xmlns:a16="http://schemas.microsoft.com/office/drawing/2014/main" id="{838F9431-A85D-4EE4-9E4F-E5D40100FB9E}"/>
              </a:ext>
            </a:extLst>
          </p:cNvPr>
          <p:cNvSpPr>
            <a:spLocks noGrp="1"/>
          </p:cNvSpPr>
          <p:nvPr>
            <p:ph idx="1"/>
          </p:nvPr>
        </p:nvSpPr>
        <p:spPr>
          <a:xfrm>
            <a:off x="804672" y="2022601"/>
            <a:ext cx="3941499" cy="4154361"/>
          </a:xfrm>
        </p:spPr>
        <p:txBody>
          <a:bodyPr>
            <a:normAutofit/>
          </a:bodyPr>
          <a:lstStyle/>
          <a:p>
            <a:pPr marL="0" indent="0">
              <a:buNone/>
            </a:pPr>
            <a:r>
              <a:rPr lang="bg-BG" sz="2000" dirty="0"/>
              <a:t>Той е цели 80,2% от БВП. Търговските партньори на САЩ са страните от НАФТА( Китай, Япония, ЕС), който спомагат за взаимното си развитие.. Има над 5000 летища. 16 от 50те най – големи летища се намират из САЩ. Туризмът много се развива заради( Йелоустоун, Гранд  Каньон, вулканите и Хаваите) и други културни забележителности (музеи и т.н.).</a:t>
            </a:r>
            <a:endParaRPr lang="en-US" sz="2000" dirty="0"/>
          </a:p>
        </p:txBody>
      </p:sp>
    </p:spTree>
    <p:extLst>
      <p:ext uri="{BB962C8B-B14F-4D97-AF65-F5344CB8AC3E}">
        <p14:creationId xmlns:p14="http://schemas.microsoft.com/office/powerpoint/2010/main" val="190999591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лавие 1">
            <a:extLst>
              <a:ext uri="{FF2B5EF4-FFF2-40B4-BE49-F238E27FC236}">
                <a16:creationId xmlns:a16="http://schemas.microsoft.com/office/drawing/2014/main" id="{02D06626-B32A-4000-A50F-3D2D0C833A45}"/>
              </a:ext>
            </a:extLst>
          </p:cNvPr>
          <p:cNvSpPr>
            <a:spLocks noGrp="1"/>
          </p:cNvSpPr>
          <p:nvPr>
            <p:ph type="title"/>
          </p:nvPr>
        </p:nvSpPr>
        <p:spPr>
          <a:xfrm>
            <a:off x="838200" y="4669978"/>
            <a:ext cx="4391024" cy="1173700"/>
          </a:xfrm>
        </p:spPr>
        <p:txBody>
          <a:bodyPr anchor="t">
            <a:normAutofit/>
          </a:bodyPr>
          <a:lstStyle/>
          <a:p>
            <a:r>
              <a:rPr lang="bg-BG" sz="4000">
                <a:solidFill>
                  <a:schemeClr val="bg1"/>
                </a:solidFill>
              </a:rPr>
              <a:t>Градове </a:t>
            </a:r>
            <a:endParaRPr lang="en-US" sz="4000">
              <a:solidFill>
                <a:schemeClr val="bg1"/>
              </a:solidFill>
            </a:endParaRPr>
          </a:p>
        </p:txBody>
      </p:sp>
      <p:pic>
        <p:nvPicPr>
          <p:cNvPr id="7" name="Картина 6" descr="Картина, която съдържа текст, открито, небе, скалист&#10;&#10;Описанието е генерирано автоматично">
            <a:extLst>
              <a:ext uri="{FF2B5EF4-FFF2-40B4-BE49-F238E27FC236}">
                <a16:creationId xmlns:a16="http://schemas.microsoft.com/office/drawing/2014/main" id="{258CC3FF-167B-4E57-870E-ED99F88E3DC2}"/>
              </a:ext>
            </a:extLst>
          </p:cNvPr>
          <p:cNvPicPr>
            <a:picLocks noChangeAspect="1"/>
          </p:cNvPicPr>
          <p:nvPr/>
        </p:nvPicPr>
        <p:blipFill rotWithShape="1">
          <a:blip r:embed="rId2">
            <a:extLst>
              <a:ext uri="{28A0092B-C50C-407E-A947-70E740481C1C}">
                <a14:useLocalDpi xmlns:a14="http://schemas.microsoft.com/office/drawing/2010/main" val="0"/>
              </a:ext>
            </a:extLst>
          </a:blip>
          <a:srcRect l="23305" r="12667" b="3"/>
          <a:stretch/>
        </p:blipFill>
        <p:spPr>
          <a:xfrm>
            <a:off x="20" y="10"/>
            <a:ext cx="400048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5" name="Картина 4" descr="Картина, която съдържа дърво, открито, правителствена сграда&#10;&#10;Описанието е генерирано автоматично">
            <a:extLst>
              <a:ext uri="{FF2B5EF4-FFF2-40B4-BE49-F238E27FC236}">
                <a16:creationId xmlns:a16="http://schemas.microsoft.com/office/drawing/2014/main" id="{20783D4E-F598-4CD1-8012-E83FD9707F83}"/>
              </a:ext>
            </a:extLst>
          </p:cNvPr>
          <p:cNvPicPr>
            <a:picLocks noChangeAspect="1"/>
          </p:cNvPicPr>
          <p:nvPr/>
        </p:nvPicPr>
        <p:blipFill rotWithShape="1">
          <a:blip r:embed="rId3">
            <a:extLst>
              <a:ext uri="{28A0092B-C50C-407E-A947-70E740481C1C}">
                <a14:useLocalDpi xmlns:a14="http://schemas.microsoft.com/office/drawing/2010/main" val="0"/>
              </a:ext>
            </a:extLst>
          </a:blip>
          <a:srcRect l="25965" r="17200" b="-1"/>
          <a:stretch/>
        </p:blipFill>
        <p:spPr>
          <a:xfrm>
            <a:off x="4191002" y="10"/>
            <a:ext cx="3809998" cy="3904881"/>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9" name="Картина 8" descr="Картина, която съдържа небе, открито, град, бряг&#10;&#10;Описанието е генерирано автоматично">
            <a:extLst>
              <a:ext uri="{FF2B5EF4-FFF2-40B4-BE49-F238E27FC236}">
                <a16:creationId xmlns:a16="http://schemas.microsoft.com/office/drawing/2014/main" id="{B7260462-DB2E-4245-B4FA-6A8B6FE7FB39}"/>
              </a:ext>
            </a:extLst>
          </p:cNvPr>
          <p:cNvPicPr>
            <a:picLocks noChangeAspect="1"/>
          </p:cNvPicPr>
          <p:nvPr/>
        </p:nvPicPr>
        <p:blipFill rotWithShape="1">
          <a:blip r:embed="rId4">
            <a:extLst>
              <a:ext uri="{28A0092B-C50C-407E-A947-70E740481C1C}">
                <a14:useLocalDpi xmlns:a14="http://schemas.microsoft.com/office/drawing/2010/main" val="0"/>
              </a:ext>
            </a:extLst>
          </a:blip>
          <a:srcRect l="12664" r="37185" b="-2"/>
          <a:stretch/>
        </p:blipFill>
        <p:spPr>
          <a:xfrm>
            <a:off x="8191500" y="-1"/>
            <a:ext cx="4000500" cy="4008409"/>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grpSp>
        <p:nvGrpSpPr>
          <p:cNvPr id="16" name="Group 15">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7" name="Freeform: Shape 16">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Контейнер за съдържание 2">
            <a:extLst>
              <a:ext uri="{FF2B5EF4-FFF2-40B4-BE49-F238E27FC236}">
                <a16:creationId xmlns:a16="http://schemas.microsoft.com/office/drawing/2014/main" id="{A1D02FB8-6387-4B26-9886-D476FA6C4360}"/>
              </a:ext>
            </a:extLst>
          </p:cNvPr>
          <p:cNvSpPr>
            <a:spLocks noGrp="1"/>
          </p:cNvSpPr>
          <p:nvPr>
            <p:ph idx="1"/>
          </p:nvPr>
        </p:nvSpPr>
        <p:spPr>
          <a:xfrm>
            <a:off x="2804845" y="4286161"/>
            <a:ext cx="8552130" cy="2484510"/>
          </a:xfrm>
        </p:spPr>
        <p:txBody>
          <a:bodyPr>
            <a:noAutofit/>
          </a:bodyPr>
          <a:lstStyle/>
          <a:p>
            <a:r>
              <a:rPr lang="ru-RU" sz="1200" dirty="0">
                <a:solidFill>
                  <a:schemeClr val="bg1">
                    <a:alpha val="80000"/>
                  </a:schemeClr>
                </a:solidFill>
                <a:latin typeface="Arial" panose="020B0604020202020204" pitchFamily="34" charset="0"/>
                <a:cs typeface="Arial" panose="020B0604020202020204" pitchFamily="34" charset="0"/>
              </a:rPr>
              <a:t>Вашингтон е </a:t>
            </a:r>
            <a:r>
              <a:rPr lang="ru-RU" sz="1200" dirty="0" err="1">
                <a:solidFill>
                  <a:schemeClr val="bg1">
                    <a:alpha val="80000"/>
                  </a:schemeClr>
                </a:solidFill>
                <a:latin typeface="Arial" panose="020B0604020202020204" pitchFamily="34" charset="0"/>
                <a:cs typeface="Arial" panose="020B0604020202020204" pitchFamily="34" charset="0"/>
              </a:rPr>
              <a:t>столицата</a:t>
            </a:r>
            <a:r>
              <a:rPr lang="ru-RU" sz="1200" dirty="0">
                <a:solidFill>
                  <a:schemeClr val="bg1">
                    <a:alpha val="80000"/>
                  </a:schemeClr>
                </a:solidFill>
                <a:latin typeface="Arial" panose="020B0604020202020204" pitchFamily="34" charset="0"/>
                <a:cs typeface="Arial" panose="020B0604020202020204" pitchFamily="34" charset="0"/>
              </a:rPr>
              <a:t> на </a:t>
            </a:r>
            <a:r>
              <a:rPr lang="ru-RU" sz="1200" dirty="0" err="1">
                <a:solidFill>
                  <a:schemeClr val="bg1">
                    <a:alpha val="80000"/>
                  </a:schemeClr>
                </a:solidFill>
                <a:latin typeface="Arial" panose="020B0604020202020204" pitchFamily="34" charset="0"/>
                <a:cs typeface="Arial" panose="020B0604020202020204" pitchFamily="34" charset="0"/>
              </a:rPr>
              <a:t>Съединените</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американски</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щати</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Площа</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му</a:t>
            </a:r>
            <a:r>
              <a:rPr lang="ru-RU" sz="1200" dirty="0">
                <a:solidFill>
                  <a:schemeClr val="bg1">
                    <a:alpha val="80000"/>
                  </a:schemeClr>
                </a:solidFill>
                <a:latin typeface="Arial" panose="020B0604020202020204" pitchFamily="34" charset="0"/>
                <a:cs typeface="Arial" panose="020B0604020202020204" pitchFamily="34" charset="0"/>
              </a:rPr>
              <a:t> е 177,0 km². </a:t>
            </a:r>
            <a:r>
              <a:rPr lang="ru-RU" sz="1200" dirty="0" err="1">
                <a:solidFill>
                  <a:schemeClr val="bg1">
                    <a:alpha val="80000"/>
                  </a:schemeClr>
                </a:solidFill>
                <a:latin typeface="Arial" panose="020B0604020202020204" pitchFamily="34" charset="0"/>
                <a:cs typeface="Arial" panose="020B0604020202020204" pitchFamily="34" charset="0"/>
              </a:rPr>
              <a:t>Броят</a:t>
            </a:r>
            <a:r>
              <a:rPr lang="ru-RU" sz="1200" dirty="0">
                <a:solidFill>
                  <a:schemeClr val="bg1">
                    <a:alpha val="80000"/>
                  </a:schemeClr>
                </a:solidFill>
                <a:latin typeface="Arial" panose="020B0604020202020204" pitchFamily="34" charset="0"/>
                <a:cs typeface="Arial" panose="020B0604020202020204" pitchFamily="34" charset="0"/>
              </a:rPr>
              <a:t> на </a:t>
            </a:r>
            <a:r>
              <a:rPr lang="ru-RU" sz="1200" dirty="0" err="1">
                <a:solidFill>
                  <a:schemeClr val="bg1">
                    <a:alpha val="80000"/>
                  </a:schemeClr>
                </a:solidFill>
                <a:latin typeface="Arial" panose="020B0604020202020204" pitchFamily="34" charset="0"/>
                <a:cs typeface="Arial" panose="020B0604020202020204" pitchFamily="34" charset="0"/>
              </a:rPr>
              <a:t>населението</a:t>
            </a:r>
            <a:r>
              <a:rPr lang="ru-RU" sz="1200" dirty="0">
                <a:solidFill>
                  <a:schemeClr val="bg1">
                    <a:alpha val="80000"/>
                  </a:schemeClr>
                </a:solidFill>
                <a:latin typeface="Arial" panose="020B0604020202020204" pitchFamily="34" charset="0"/>
                <a:cs typeface="Arial" panose="020B0604020202020204" pitchFamily="34" charset="0"/>
              </a:rPr>
              <a:t> е 672 228 души, </a:t>
            </a:r>
            <a:r>
              <a:rPr lang="ru-RU" sz="1200" dirty="0" err="1">
                <a:solidFill>
                  <a:schemeClr val="bg1">
                    <a:alpha val="80000"/>
                  </a:schemeClr>
                </a:solidFill>
                <a:latin typeface="Arial" panose="020B0604020202020204" pitchFamily="34" charset="0"/>
                <a:cs typeface="Arial" panose="020B0604020202020204" pitchFamily="34" charset="0"/>
              </a:rPr>
              <a:t>гъстотата</a:t>
            </a:r>
            <a:r>
              <a:rPr lang="ru-RU" sz="1200" dirty="0">
                <a:solidFill>
                  <a:schemeClr val="bg1">
                    <a:alpha val="80000"/>
                  </a:schemeClr>
                </a:solidFill>
                <a:latin typeface="Arial" panose="020B0604020202020204" pitchFamily="34" charset="0"/>
                <a:cs typeface="Arial" panose="020B0604020202020204" pitchFamily="34" charset="0"/>
              </a:rPr>
              <a:t> около 3798 души/km². Тук се </a:t>
            </a:r>
            <a:r>
              <a:rPr lang="ru-RU" sz="1200" dirty="0" err="1">
                <a:solidFill>
                  <a:schemeClr val="bg1">
                    <a:alpha val="80000"/>
                  </a:schemeClr>
                </a:solidFill>
                <a:latin typeface="Arial" panose="020B0604020202020204" pitchFamily="34" charset="0"/>
                <a:cs typeface="Arial" panose="020B0604020202020204" pitchFamily="34" charset="0"/>
              </a:rPr>
              <a:t>намира</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Белият</a:t>
            </a:r>
            <a:r>
              <a:rPr lang="ru-RU" sz="1200" dirty="0">
                <a:solidFill>
                  <a:schemeClr val="bg1">
                    <a:alpha val="80000"/>
                  </a:schemeClr>
                </a:solidFill>
                <a:latin typeface="Arial" panose="020B0604020202020204" pitchFamily="34" charset="0"/>
                <a:cs typeface="Arial" panose="020B0604020202020204" pitchFamily="34" charset="0"/>
              </a:rPr>
              <a:t> дом - резиденция на президента и </a:t>
            </a:r>
            <a:r>
              <a:rPr lang="ru-RU" sz="1200" dirty="0" err="1">
                <a:solidFill>
                  <a:schemeClr val="bg1">
                    <a:alpha val="80000"/>
                  </a:schemeClr>
                </a:solidFill>
                <a:latin typeface="Arial" panose="020B0604020202020204" pitchFamily="34" charset="0"/>
                <a:cs typeface="Arial" panose="020B0604020202020204" pitchFamily="34" charset="0"/>
              </a:rPr>
              <a:t>Капитолият</a:t>
            </a:r>
            <a:r>
              <a:rPr lang="ru-RU" sz="1200" dirty="0">
                <a:solidFill>
                  <a:schemeClr val="bg1">
                    <a:alpha val="80000"/>
                  </a:schemeClr>
                </a:solidFill>
                <a:latin typeface="Arial" panose="020B0604020202020204" pitchFamily="34" charset="0"/>
                <a:cs typeface="Arial" panose="020B0604020202020204" pitchFamily="34" charset="0"/>
              </a:rPr>
              <a:t> - </a:t>
            </a:r>
            <a:r>
              <a:rPr lang="ru-RU" sz="1200" dirty="0" err="1">
                <a:solidFill>
                  <a:schemeClr val="bg1">
                    <a:alpha val="80000"/>
                  </a:schemeClr>
                </a:solidFill>
                <a:latin typeface="Arial" panose="020B0604020202020204" pitchFamily="34" charset="0"/>
                <a:cs typeface="Arial" panose="020B0604020202020204" pitchFamily="34" charset="0"/>
              </a:rPr>
              <a:t>Конгресът</a:t>
            </a:r>
            <a:r>
              <a:rPr lang="ru-RU" sz="1200" dirty="0">
                <a:solidFill>
                  <a:schemeClr val="bg1">
                    <a:alpha val="80000"/>
                  </a:schemeClr>
                </a:solidFill>
                <a:latin typeface="Arial" panose="020B0604020202020204" pitchFamily="34" charset="0"/>
                <a:cs typeface="Arial" panose="020B0604020202020204" pitchFamily="34" charset="0"/>
              </a:rPr>
              <a:t> (парламент) на </a:t>
            </a:r>
            <a:r>
              <a:rPr lang="ru-RU" sz="1200" dirty="0" err="1">
                <a:solidFill>
                  <a:schemeClr val="bg1">
                    <a:alpha val="80000"/>
                  </a:schemeClr>
                </a:solidFill>
                <a:latin typeface="Arial" panose="020B0604020202020204" pitchFamily="34" charset="0"/>
                <a:cs typeface="Arial" panose="020B0604020202020204" pitchFamily="34" charset="0"/>
              </a:rPr>
              <a:t>страната</a:t>
            </a:r>
            <a:r>
              <a:rPr lang="ru-RU" sz="1200" dirty="0">
                <a:solidFill>
                  <a:schemeClr val="bg1">
                    <a:alpha val="80000"/>
                  </a:schemeClr>
                </a:solidFill>
                <a:latin typeface="Arial" panose="020B0604020202020204" pitchFamily="34" charset="0"/>
                <a:cs typeface="Arial" panose="020B0604020202020204" pitchFamily="34" charset="0"/>
              </a:rPr>
              <a:t>.</a:t>
            </a:r>
          </a:p>
          <a:p>
            <a:r>
              <a:rPr lang="ru-RU" sz="1200" dirty="0">
                <a:solidFill>
                  <a:schemeClr val="bg1">
                    <a:alpha val="80000"/>
                  </a:schemeClr>
                </a:solidFill>
                <a:latin typeface="Arial" panose="020B0604020202020204" pitchFamily="34" charset="0"/>
                <a:cs typeface="Arial" panose="020B0604020202020204" pitchFamily="34" charset="0"/>
              </a:rPr>
              <a:t>Ню Йорк е </a:t>
            </a:r>
            <a:r>
              <a:rPr lang="ru-RU" sz="1200" dirty="0" err="1">
                <a:solidFill>
                  <a:schemeClr val="bg1">
                    <a:alpha val="80000"/>
                  </a:schemeClr>
                </a:solidFill>
                <a:latin typeface="Arial" panose="020B0604020202020204" pitchFamily="34" charset="0"/>
                <a:cs typeface="Arial" panose="020B0604020202020204" pitchFamily="34" charset="0"/>
              </a:rPr>
              <a:t>американски</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метрополис</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разположен</a:t>
            </a:r>
            <a:r>
              <a:rPr lang="ru-RU" sz="1200" dirty="0">
                <a:solidFill>
                  <a:schemeClr val="bg1">
                    <a:alpha val="80000"/>
                  </a:schemeClr>
                </a:solidFill>
                <a:latin typeface="Arial" panose="020B0604020202020204" pitchFamily="34" charset="0"/>
                <a:cs typeface="Arial" panose="020B0604020202020204" pitchFamily="34" charset="0"/>
              </a:rPr>
              <a:t> в </a:t>
            </a:r>
            <a:r>
              <a:rPr lang="ru-RU" sz="1200" dirty="0" err="1">
                <a:solidFill>
                  <a:schemeClr val="bg1">
                    <a:alpha val="80000"/>
                  </a:schemeClr>
                </a:solidFill>
                <a:latin typeface="Arial" panose="020B0604020202020204" pitchFamily="34" charset="0"/>
                <a:cs typeface="Arial" panose="020B0604020202020204" pitchFamily="34" charset="0"/>
              </a:rPr>
              <a:t>щата</a:t>
            </a:r>
            <a:r>
              <a:rPr lang="ru-RU" sz="1200" dirty="0">
                <a:solidFill>
                  <a:schemeClr val="bg1">
                    <a:alpha val="80000"/>
                  </a:schemeClr>
                </a:solidFill>
                <a:latin typeface="Arial" panose="020B0604020202020204" pitchFamily="34" charset="0"/>
                <a:cs typeface="Arial" panose="020B0604020202020204" pitchFamily="34" charset="0"/>
              </a:rPr>
              <a:t> Ню Йорк. С </a:t>
            </a:r>
            <a:r>
              <a:rPr lang="ru-RU" sz="1200" dirty="0" err="1">
                <a:solidFill>
                  <a:schemeClr val="bg1">
                    <a:alpha val="80000"/>
                  </a:schemeClr>
                </a:solidFill>
                <a:latin typeface="Arial" panose="020B0604020202020204" pitchFamily="34" charset="0"/>
                <a:cs typeface="Arial" panose="020B0604020202020204" pitchFamily="34" charset="0"/>
              </a:rPr>
              <a:t>площ</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близо</a:t>
            </a:r>
            <a:r>
              <a:rPr lang="ru-RU" sz="1200" dirty="0">
                <a:solidFill>
                  <a:schemeClr val="bg1">
                    <a:alpha val="80000"/>
                  </a:schemeClr>
                </a:solidFill>
                <a:latin typeface="Arial" panose="020B0604020202020204" pitchFamily="34" charset="0"/>
                <a:cs typeface="Arial" panose="020B0604020202020204" pitchFamily="34" charset="0"/>
              </a:rPr>
              <a:t> 1215 km², той е един от най-</a:t>
            </a:r>
            <a:r>
              <a:rPr lang="ru-RU" sz="1200" dirty="0" err="1">
                <a:solidFill>
                  <a:schemeClr val="bg1">
                    <a:alpha val="80000"/>
                  </a:schemeClr>
                </a:solidFill>
                <a:latin typeface="Arial" panose="020B0604020202020204" pitchFamily="34" charset="0"/>
                <a:cs typeface="Arial" panose="020B0604020202020204" pitchFamily="34" charset="0"/>
              </a:rPr>
              <a:t>големите</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градове</a:t>
            </a:r>
            <a:r>
              <a:rPr lang="ru-RU" sz="1200" dirty="0">
                <a:solidFill>
                  <a:schemeClr val="bg1">
                    <a:alpha val="80000"/>
                  </a:schemeClr>
                </a:solidFill>
                <a:latin typeface="Arial" panose="020B0604020202020204" pitchFamily="34" charset="0"/>
                <a:cs typeface="Arial" panose="020B0604020202020204" pitchFamily="34" charset="0"/>
              </a:rPr>
              <a:t> в света и </a:t>
            </a:r>
            <a:r>
              <a:rPr lang="ru-RU" sz="1200" dirty="0" err="1">
                <a:solidFill>
                  <a:schemeClr val="bg1">
                    <a:alpha val="80000"/>
                  </a:schemeClr>
                </a:solidFill>
                <a:latin typeface="Arial" panose="020B0604020202020204" pitchFamily="34" charset="0"/>
                <a:cs typeface="Arial" panose="020B0604020202020204" pitchFamily="34" charset="0"/>
              </a:rPr>
              <a:t>осмият</a:t>
            </a:r>
            <a:r>
              <a:rPr lang="ru-RU" sz="1200" dirty="0">
                <a:solidFill>
                  <a:schemeClr val="bg1">
                    <a:alpha val="80000"/>
                  </a:schemeClr>
                </a:solidFill>
                <a:latin typeface="Arial" panose="020B0604020202020204" pitchFamily="34" charset="0"/>
                <a:cs typeface="Arial" panose="020B0604020202020204" pitchFamily="34" charset="0"/>
              </a:rPr>
              <a:t> по </a:t>
            </a:r>
            <a:r>
              <a:rPr lang="ru-RU" sz="1200" dirty="0" err="1">
                <a:solidFill>
                  <a:schemeClr val="bg1">
                    <a:alpha val="80000"/>
                  </a:schemeClr>
                </a:solidFill>
                <a:latin typeface="Arial" panose="020B0604020202020204" pitchFamily="34" charset="0"/>
                <a:cs typeface="Arial" panose="020B0604020202020204" pitchFamily="34" charset="0"/>
              </a:rPr>
              <a:t>гъстота</a:t>
            </a:r>
            <a:r>
              <a:rPr lang="ru-RU" sz="1200" dirty="0">
                <a:solidFill>
                  <a:schemeClr val="bg1">
                    <a:alpha val="80000"/>
                  </a:schemeClr>
                </a:solidFill>
                <a:latin typeface="Arial" panose="020B0604020202020204" pitchFamily="34" charset="0"/>
                <a:cs typeface="Arial" panose="020B0604020202020204" pitchFamily="34" charset="0"/>
              </a:rPr>
              <a:t> на </a:t>
            </a:r>
            <a:r>
              <a:rPr lang="ru-RU" sz="1200" dirty="0" err="1">
                <a:solidFill>
                  <a:schemeClr val="bg1">
                    <a:alpha val="80000"/>
                  </a:schemeClr>
                </a:solidFill>
                <a:latin typeface="Arial" panose="020B0604020202020204" pitchFamily="34" charset="0"/>
                <a:cs typeface="Arial" panose="020B0604020202020204" pitchFamily="34" charset="0"/>
              </a:rPr>
              <a:t>населението</a:t>
            </a:r>
            <a:r>
              <a:rPr lang="ru-RU" sz="1200" dirty="0">
                <a:solidFill>
                  <a:schemeClr val="bg1">
                    <a:alpha val="80000"/>
                  </a:schemeClr>
                </a:solidFill>
                <a:latin typeface="Arial" panose="020B0604020202020204" pitchFamily="34" charset="0"/>
                <a:cs typeface="Arial" panose="020B0604020202020204" pitchFamily="34" charset="0"/>
              </a:rPr>
              <a:t> 6918 души/km² млн. души. </a:t>
            </a:r>
            <a:r>
              <a:rPr lang="ru-RU" sz="1200" dirty="0" err="1">
                <a:solidFill>
                  <a:schemeClr val="bg1">
                    <a:alpha val="80000"/>
                  </a:schemeClr>
                </a:solidFill>
                <a:latin typeface="Arial" panose="020B0604020202020204" pitchFamily="34" charset="0"/>
                <a:cs typeface="Arial" panose="020B0604020202020204" pitchFamily="34" charset="0"/>
              </a:rPr>
              <a:t>Общото</a:t>
            </a:r>
            <a:r>
              <a:rPr lang="ru-RU" sz="1200" dirty="0">
                <a:solidFill>
                  <a:schemeClr val="bg1">
                    <a:alpha val="80000"/>
                  </a:schemeClr>
                </a:solidFill>
                <a:latin typeface="Arial" panose="020B0604020202020204" pitchFamily="34" charset="0"/>
                <a:cs typeface="Arial" panose="020B0604020202020204" pitchFamily="34" charset="0"/>
              </a:rPr>
              <a:t> население по </a:t>
            </a:r>
            <a:r>
              <a:rPr lang="ru-RU" sz="1200" dirty="0" err="1">
                <a:solidFill>
                  <a:schemeClr val="bg1">
                    <a:alpha val="80000"/>
                  </a:schemeClr>
                </a:solidFill>
                <a:latin typeface="Arial" panose="020B0604020202020204" pitchFamily="34" charset="0"/>
                <a:cs typeface="Arial" panose="020B0604020202020204" pitchFamily="34" charset="0"/>
              </a:rPr>
              <a:t>преброявания</a:t>
            </a:r>
            <a:r>
              <a:rPr lang="ru-RU" sz="1200" dirty="0">
                <a:solidFill>
                  <a:schemeClr val="bg1">
                    <a:alpha val="80000"/>
                  </a:schemeClr>
                </a:solidFill>
                <a:latin typeface="Arial" panose="020B0604020202020204" pitchFamily="34" charset="0"/>
                <a:cs typeface="Arial" panose="020B0604020202020204" pitchFamily="34" charset="0"/>
              </a:rPr>
              <a:t> от 2018 е около 8 мил. По - важно е че там се </a:t>
            </a:r>
            <a:r>
              <a:rPr lang="ru-RU" sz="1200" dirty="0" err="1">
                <a:solidFill>
                  <a:schemeClr val="bg1">
                    <a:alpha val="80000"/>
                  </a:schemeClr>
                </a:solidFill>
                <a:latin typeface="Arial" panose="020B0604020202020204" pitchFamily="34" charset="0"/>
                <a:cs typeface="Arial" panose="020B0604020202020204" pitchFamily="34" charset="0"/>
              </a:rPr>
              <a:t>намира</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Седалището</a:t>
            </a:r>
            <a:r>
              <a:rPr lang="ru-RU" sz="1200" dirty="0">
                <a:solidFill>
                  <a:schemeClr val="bg1">
                    <a:alpha val="80000"/>
                  </a:schemeClr>
                </a:solidFill>
                <a:latin typeface="Arial" panose="020B0604020202020204" pitchFamily="34" charset="0"/>
                <a:cs typeface="Arial" panose="020B0604020202020204" pitchFamily="34" charset="0"/>
              </a:rPr>
              <a:t> на ООН.</a:t>
            </a:r>
          </a:p>
          <a:p>
            <a:r>
              <a:rPr lang="ru-RU" sz="1200" dirty="0" err="1">
                <a:solidFill>
                  <a:schemeClr val="bg1">
                    <a:alpha val="80000"/>
                  </a:schemeClr>
                </a:solidFill>
                <a:latin typeface="Arial" panose="020B0604020202020204" pitchFamily="34" charset="0"/>
                <a:cs typeface="Arial" panose="020B0604020202020204" pitchFamily="34" charset="0"/>
              </a:rPr>
              <a:t>Лос</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Анджелис</a:t>
            </a:r>
            <a:r>
              <a:rPr lang="ru-RU" sz="1200" dirty="0">
                <a:solidFill>
                  <a:schemeClr val="bg1">
                    <a:alpha val="80000"/>
                  </a:schemeClr>
                </a:solidFill>
                <a:latin typeface="Arial" panose="020B0604020202020204" pitchFamily="34" charset="0"/>
                <a:cs typeface="Arial" panose="020B0604020202020204" pitchFamily="34" charset="0"/>
              </a:rPr>
              <a:t> е град в </a:t>
            </a:r>
            <a:r>
              <a:rPr lang="ru-RU" sz="1200" dirty="0" err="1">
                <a:solidFill>
                  <a:schemeClr val="bg1">
                    <a:alpha val="80000"/>
                  </a:schemeClr>
                </a:solidFill>
                <a:latin typeface="Arial" panose="020B0604020202020204" pitchFamily="34" charset="0"/>
                <a:cs typeface="Arial" panose="020B0604020202020204" pitchFamily="34" charset="0"/>
              </a:rPr>
              <a:t>Съединените</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американски</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щати</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административен</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център</a:t>
            </a:r>
            <a:r>
              <a:rPr lang="ru-RU" sz="1200" dirty="0">
                <a:solidFill>
                  <a:schemeClr val="bg1">
                    <a:alpha val="80000"/>
                  </a:schemeClr>
                </a:solidFill>
                <a:latin typeface="Arial" panose="020B0604020202020204" pitchFamily="34" charset="0"/>
                <a:cs typeface="Arial" panose="020B0604020202020204" pitchFamily="34" charset="0"/>
              </a:rPr>
              <a:t> на </a:t>
            </a:r>
            <a:r>
              <a:rPr lang="ru-RU" sz="1200" dirty="0" err="1">
                <a:solidFill>
                  <a:schemeClr val="bg1">
                    <a:alpha val="80000"/>
                  </a:schemeClr>
                </a:solidFill>
                <a:latin typeface="Arial" panose="020B0604020202020204" pitchFamily="34" charset="0"/>
                <a:cs typeface="Arial" panose="020B0604020202020204" pitchFamily="34" charset="0"/>
              </a:rPr>
              <a:t>окръг</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Лос</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Анджелис</a:t>
            </a:r>
            <a:r>
              <a:rPr lang="ru-RU" sz="1200" dirty="0">
                <a:solidFill>
                  <a:schemeClr val="bg1">
                    <a:alpha val="80000"/>
                  </a:schemeClr>
                </a:solidFill>
                <a:latin typeface="Arial" panose="020B0604020202020204" pitchFamily="34" charset="0"/>
                <a:cs typeface="Arial" panose="020B0604020202020204" pitchFamily="34" charset="0"/>
              </a:rPr>
              <a:t> в </a:t>
            </a:r>
            <a:r>
              <a:rPr lang="ru-RU" sz="1200" dirty="0" err="1">
                <a:solidFill>
                  <a:schemeClr val="bg1">
                    <a:alpha val="80000"/>
                  </a:schemeClr>
                </a:solidFill>
                <a:latin typeface="Arial" panose="020B0604020202020204" pitchFamily="34" charset="0"/>
                <a:cs typeface="Arial" panose="020B0604020202020204" pitchFamily="34" charset="0"/>
              </a:rPr>
              <a:t>щата</a:t>
            </a:r>
            <a:r>
              <a:rPr lang="ru-RU" sz="1200" dirty="0">
                <a:solidFill>
                  <a:schemeClr val="bg1">
                    <a:alpha val="80000"/>
                  </a:schemeClr>
                </a:solidFill>
                <a:latin typeface="Arial" panose="020B0604020202020204" pitchFamily="34" charset="0"/>
                <a:cs typeface="Arial" panose="020B0604020202020204" pitchFamily="34" charset="0"/>
              </a:rPr>
              <a:t> Калифорния. С население 3 904 657 души (2014) </a:t>
            </a:r>
            <a:r>
              <a:rPr lang="ru-RU" sz="1200" dirty="0" err="1">
                <a:solidFill>
                  <a:schemeClr val="bg1">
                    <a:alpha val="80000"/>
                  </a:schemeClr>
                </a:solidFill>
                <a:latin typeface="Arial" panose="020B0604020202020204" pitchFamily="34" charset="0"/>
                <a:cs typeface="Arial" panose="020B0604020202020204" pitchFamily="34" charset="0"/>
              </a:rPr>
              <a:t>Лос</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Анджелис</a:t>
            </a:r>
            <a:r>
              <a:rPr lang="ru-RU" sz="1200" dirty="0">
                <a:solidFill>
                  <a:schemeClr val="bg1">
                    <a:alpha val="80000"/>
                  </a:schemeClr>
                </a:solidFill>
                <a:latin typeface="Arial" panose="020B0604020202020204" pitchFamily="34" charset="0"/>
                <a:cs typeface="Arial" panose="020B0604020202020204" pitchFamily="34" charset="0"/>
              </a:rPr>
              <a:t> е </a:t>
            </a:r>
            <a:r>
              <a:rPr lang="ru-RU" sz="1200" dirty="0" err="1">
                <a:solidFill>
                  <a:schemeClr val="bg1">
                    <a:alpha val="80000"/>
                  </a:schemeClr>
                </a:solidFill>
                <a:latin typeface="Arial" panose="020B0604020202020204" pitchFamily="34" charset="0"/>
                <a:cs typeface="Arial" panose="020B0604020202020204" pitchFamily="34" charset="0"/>
              </a:rPr>
              <a:t>вторият</a:t>
            </a:r>
            <a:r>
              <a:rPr lang="ru-RU" sz="1200" dirty="0">
                <a:solidFill>
                  <a:schemeClr val="bg1">
                    <a:alpha val="80000"/>
                  </a:schemeClr>
                </a:solidFill>
                <a:latin typeface="Arial" panose="020B0604020202020204" pitchFamily="34" charset="0"/>
                <a:cs typeface="Arial" panose="020B0604020202020204" pitchFamily="34" charset="0"/>
              </a:rPr>
              <a:t> по население град в </a:t>
            </a:r>
            <a:r>
              <a:rPr lang="ru-RU" sz="1200" dirty="0" err="1">
                <a:solidFill>
                  <a:schemeClr val="bg1">
                    <a:alpha val="80000"/>
                  </a:schemeClr>
                </a:solidFill>
                <a:latin typeface="Arial" panose="020B0604020202020204" pitchFamily="34" charset="0"/>
                <a:cs typeface="Arial" panose="020B0604020202020204" pitchFamily="34" charset="0"/>
              </a:rPr>
              <a:t>Съединените</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щати</a:t>
            </a:r>
            <a:r>
              <a:rPr lang="ru-RU" sz="1200" dirty="0">
                <a:solidFill>
                  <a:schemeClr val="bg1">
                    <a:alpha val="80000"/>
                  </a:schemeClr>
                </a:solidFill>
                <a:latin typeface="Arial" panose="020B0604020202020204" pitchFamily="34" charset="0"/>
                <a:cs typeface="Arial" panose="020B0604020202020204" pitchFamily="34" charset="0"/>
              </a:rPr>
              <a:t> след Ню Йорк и </a:t>
            </a:r>
            <a:r>
              <a:rPr lang="ru-RU" sz="1200" dirty="0" err="1">
                <a:solidFill>
                  <a:schemeClr val="bg1">
                    <a:alpha val="80000"/>
                  </a:schemeClr>
                </a:solidFill>
                <a:latin typeface="Arial" panose="020B0604020202020204" pitchFamily="34" charset="0"/>
                <a:cs typeface="Arial" panose="020B0604020202020204" pitchFamily="34" charset="0"/>
              </a:rPr>
              <a:t>едно</a:t>
            </a:r>
            <a:r>
              <a:rPr lang="ru-RU" sz="1200" dirty="0">
                <a:solidFill>
                  <a:schemeClr val="bg1">
                    <a:alpha val="80000"/>
                  </a:schemeClr>
                </a:solidFill>
                <a:latin typeface="Arial" panose="020B0604020202020204" pitchFamily="34" charset="0"/>
                <a:cs typeface="Arial" panose="020B0604020202020204" pitchFamily="34" charset="0"/>
              </a:rPr>
              <a:t> от най-</a:t>
            </a:r>
            <a:r>
              <a:rPr lang="ru-RU" sz="1200" dirty="0" err="1">
                <a:solidFill>
                  <a:schemeClr val="bg1">
                    <a:alpha val="80000"/>
                  </a:schemeClr>
                </a:solidFill>
                <a:latin typeface="Arial" panose="020B0604020202020204" pitchFamily="34" charset="0"/>
                <a:cs typeface="Arial" panose="020B0604020202020204" pitchFamily="34" charset="0"/>
              </a:rPr>
              <a:t>големите</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икономически</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културни</a:t>
            </a:r>
            <a:r>
              <a:rPr lang="ru-RU" sz="1200" dirty="0">
                <a:solidFill>
                  <a:schemeClr val="bg1">
                    <a:alpha val="80000"/>
                  </a:schemeClr>
                </a:solidFill>
                <a:latin typeface="Arial" panose="020B0604020202020204" pitchFamily="34" charset="0"/>
                <a:cs typeface="Arial" panose="020B0604020202020204" pitchFamily="34" charset="0"/>
              </a:rPr>
              <a:t> и </a:t>
            </a:r>
            <a:r>
              <a:rPr lang="ru-RU" sz="1200" dirty="0" err="1">
                <a:solidFill>
                  <a:schemeClr val="bg1">
                    <a:alpha val="80000"/>
                  </a:schemeClr>
                </a:solidFill>
                <a:latin typeface="Arial" panose="020B0604020202020204" pitchFamily="34" charset="0"/>
                <a:cs typeface="Arial" panose="020B0604020202020204" pitchFamily="34" charset="0"/>
              </a:rPr>
              <a:t>развлекателни</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средища</a:t>
            </a:r>
            <a:r>
              <a:rPr lang="ru-RU" sz="1200" dirty="0">
                <a:solidFill>
                  <a:schemeClr val="bg1">
                    <a:alpha val="80000"/>
                  </a:schemeClr>
                </a:solidFill>
                <a:latin typeface="Arial" panose="020B0604020202020204" pitchFamily="34" charset="0"/>
                <a:cs typeface="Arial" panose="020B0604020202020204" pitchFamily="34" charset="0"/>
              </a:rPr>
              <a:t> в света. Дом е на </a:t>
            </a:r>
            <a:r>
              <a:rPr lang="ru-RU" sz="1200" dirty="0" err="1">
                <a:solidFill>
                  <a:schemeClr val="bg1">
                    <a:alpha val="80000"/>
                  </a:schemeClr>
                </a:solidFill>
                <a:latin typeface="Arial" panose="020B0604020202020204" pitchFamily="34" charset="0"/>
                <a:cs typeface="Arial" panose="020B0604020202020204" pitchFamily="34" charset="0"/>
              </a:rPr>
              <a:t>Холивуд</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Разположен</a:t>
            </a:r>
            <a:r>
              <a:rPr lang="ru-RU" sz="1200" dirty="0">
                <a:solidFill>
                  <a:schemeClr val="bg1">
                    <a:alpha val="80000"/>
                  </a:schemeClr>
                </a:solidFill>
                <a:latin typeface="Arial" panose="020B0604020202020204" pitchFamily="34" charset="0"/>
                <a:cs typeface="Arial" panose="020B0604020202020204" pitchFamily="34" charset="0"/>
              </a:rPr>
              <a:t> е в </a:t>
            </a:r>
            <a:r>
              <a:rPr lang="ru-RU" sz="1200" dirty="0" err="1">
                <a:solidFill>
                  <a:schemeClr val="bg1">
                    <a:alpha val="80000"/>
                  </a:schemeClr>
                </a:solidFill>
                <a:latin typeface="Arial" panose="020B0604020202020204" pitchFamily="34" charset="0"/>
                <a:cs typeface="Arial" panose="020B0604020202020204" pitchFamily="34" charset="0"/>
              </a:rPr>
              <a:t>областта</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Южна</a:t>
            </a:r>
            <a:r>
              <a:rPr lang="ru-RU" sz="1200" dirty="0">
                <a:solidFill>
                  <a:schemeClr val="bg1">
                    <a:alpha val="80000"/>
                  </a:schemeClr>
                </a:solidFill>
                <a:latin typeface="Arial" panose="020B0604020202020204" pitchFamily="34" charset="0"/>
                <a:cs typeface="Arial" panose="020B0604020202020204" pitchFamily="34" charset="0"/>
              </a:rPr>
              <a:t> Калифорния и </a:t>
            </a:r>
            <a:r>
              <a:rPr lang="ru-RU" sz="1200" dirty="0" err="1">
                <a:solidFill>
                  <a:schemeClr val="bg1">
                    <a:alpha val="80000"/>
                  </a:schemeClr>
                </a:solidFill>
                <a:latin typeface="Arial" panose="020B0604020202020204" pitchFamily="34" charset="0"/>
                <a:cs typeface="Arial" panose="020B0604020202020204" pitchFamily="34" charset="0"/>
              </a:rPr>
              <a:t>заема</a:t>
            </a:r>
            <a:r>
              <a:rPr lang="ru-RU" sz="1200" dirty="0">
                <a:solidFill>
                  <a:schemeClr val="bg1">
                    <a:alpha val="80000"/>
                  </a:schemeClr>
                </a:solidFill>
                <a:latin typeface="Arial" panose="020B0604020202020204" pitchFamily="34" charset="0"/>
                <a:cs typeface="Arial" panose="020B0604020202020204" pitchFamily="34" charset="0"/>
              </a:rPr>
              <a:t> </a:t>
            </a:r>
            <a:r>
              <a:rPr lang="ru-RU" sz="1200" dirty="0" err="1">
                <a:solidFill>
                  <a:schemeClr val="bg1">
                    <a:alpha val="80000"/>
                  </a:schemeClr>
                </a:solidFill>
                <a:latin typeface="Arial" panose="020B0604020202020204" pitchFamily="34" charset="0"/>
                <a:cs typeface="Arial" panose="020B0604020202020204" pitchFamily="34" charset="0"/>
              </a:rPr>
              <a:t>територия</a:t>
            </a:r>
            <a:r>
              <a:rPr lang="ru-RU" sz="1200" dirty="0">
                <a:solidFill>
                  <a:schemeClr val="bg1">
                    <a:alpha val="80000"/>
                  </a:schemeClr>
                </a:solidFill>
                <a:latin typeface="Arial" panose="020B0604020202020204" pitchFamily="34" charset="0"/>
                <a:cs typeface="Arial" panose="020B0604020202020204" pitchFamily="34" charset="0"/>
              </a:rPr>
              <a:t> от 1 302 km². </a:t>
            </a:r>
            <a:r>
              <a:rPr lang="ru-RU" sz="1200" dirty="0" err="1">
                <a:solidFill>
                  <a:schemeClr val="bg1">
                    <a:alpha val="80000"/>
                  </a:schemeClr>
                </a:solidFill>
                <a:latin typeface="Arial" panose="020B0604020202020204" pitchFamily="34" charset="0"/>
                <a:cs typeface="Arial" panose="020B0604020202020204" pitchFamily="34" charset="0"/>
              </a:rPr>
              <a:t>Гъстотата</a:t>
            </a:r>
            <a:r>
              <a:rPr lang="ru-RU" sz="1200" dirty="0">
                <a:solidFill>
                  <a:schemeClr val="bg1">
                    <a:alpha val="80000"/>
                  </a:schemeClr>
                </a:solidFill>
                <a:latin typeface="Arial" panose="020B0604020202020204" pitchFamily="34" charset="0"/>
                <a:cs typeface="Arial" panose="020B0604020202020204" pitchFamily="34" charset="0"/>
              </a:rPr>
              <a:t> на население е 2999 души/km².</a:t>
            </a:r>
            <a:endParaRPr lang="en-US" sz="1200" dirty="0">
              <a:solidFill>
                <a:schemeClr val="bg1">
                  <a:alpha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1307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6"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Заглавие 1">
            <a:extLst>
              <a:ext uri="{FF2B5EF4-FFF2-40B4-BE49-F238E27FC236}">
                <a16:creationId xmlns:a16="http://schemas.microsoft.com/office/drawing/2014/main" id="{58E02AFD-BDFB-421D-A4DA-07B8908242BC}"/>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Благодаря за вниманието!</a:t>
            </a:r>
          </a:p>
        </p:txBody>
      </p:sp>
    </p:spTree>
    <p:extLst>
      <p:ext uri="{BB962C8B-B14F-4D97-AF65-F5344CB8AC3E}">
        <p14:creationId xmlns:p14="http://schemas.microsoft.com/office/powerpoint/2010/main" val="1708111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Картина 12" descr="Картина, която съдържа керамични изделия, порцелан&#10;&#10;Описанието е генерирано автоматично">
            <a:extLst>
              <a:ext uri="{FF2B5EF4-FFF2-40B4-BE49-F238E27FC236}">
                <a16:creationId xmlns:a16="http://schemas.microsoft.com/office/drawing/2014/main" id="{26FE3267-3366-4C2A-A815-5E6749051A3F}"/>
              </a:ext>
            </a:extLst>
          </p:cNvPr>
          <p:cNvPicPr>
            <a:picLocks noChangeAspect="1"/>
          </p:cNvPicPr>
          <p:nvPr/>
        </p:nvPicPr>
        <p:blipFill rotWithShape="1">
          <a:blip r:embed="rId2">
            <a:extLst>
              <a:ext uri="{28A0092B-C50C-407E-A947-70E740481C1C}">
                <a14:useLocalDpi xmlns:a14="http://schemas.microsoft.com/office/drawing/2010/main" val="0"/>
              </a:ext>
            </a:extLst>
          </a:blip>
          <a:srcRect t="1193" r="-1" b="13872"/>
          <a:stretch/>
        </p:blipFill>
        <p:spPr>
          <a:xfrm>
            <a:off x="4117521" y="10"/>
            <a:ext cx="8074479" cy="6857990"/>
          </a:xfrm>
          <a:prstGeom prst="rect">
            <a:avLst/>
          </a:prstGeom>
        </p:spPr>
      </p:pic>
      <p:sp>
        <p:nvSpPr>
          <p:cNvPr id="19" name="Freeform: Shape 1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лавие 1">
            <a:extLst>
              <a:ext uri="{FF2B5EF4-FFF2-40B4-BE49-F238E27FC236}">
                <a16:creationId xmlns:a16="http://schemas.microsoft.com/office/drawing/2014/main" id="{2B5DDC09-E60B-482C-B4A2-1C32C1D8B223}"/>
              </a:ext>
            </a:extLst>
          </p:cNvPr>
          <p:cNvSpPr>
            <a:spLocks noGrp="1"/>
          </p:cNvSpPr>
          <p:nvPr>
            <p:ph type="title"/>
          </p:nvPr>
        </p:nvSpPr>
        <p:spPr>
          <a:xfrm>
            <a:off x="804672" y="365125"/>
            <a:ext cx="5266155" cy="1325563"/>
          </a:xfrm>
        </p:spPr>
        <p:txBody>
          <a:bodyPr>
            <a:normAutofit fontScale="90000"/>
          </a:bodyPr>
          <a:lstStyle/>
          <a:p>
            <a:r>
              <a:rPr lang="bg-BG" sz="3400" dirty="0"/>
              <a:t>Малко обща информация за континента и географско разположение</a:t>
            </a:r>
            <a:endParaRPr lang="en-US" sz="3400" dirty="0"/>
          </a:p>
        </p:txBody>
      </p:sp>
      <p:sp>
        <p:nvSpPr>
          <p:cNvPr id="9" name="Content Placeholder 8">
            <a:extLst>
              <a:ext uri="{FF2B5EF4-FFF2-40B4-BE49-F238E27FC236}">
                <a16:creationId xmlns:a16="http://schemas.microsoft.com/office/drawing/2014/main" id="{B8C2A861-1902-4A06-A3A8-7A7693EA17E1}"/>
              </a:ext>
            </a:extLst>
          </p:cNvPr>
          <p:cNvSpPr>
            <a:spLocks noGrp="1"/>
          </p:cNvSpPr>
          <p:nvPr>
            <p:ph idx="1"/>
          </p:nvPr>
        </p:nvSpPr>
        <p:spPr>
          <a:xfrm>
            <a:off x="804672" y="2022601"/>
            <a:ext cx="3941499" cy="4154361"/>
          </a:xfrm>
        </p:spPr>
        <p:txBody>
          <a:bodyPr>
            <a:normAutofit/>
          </a:bodyPr>
          <a:lstStyle/>
          <a:p>
            <a:r>
              <a:rPr lang="ru-RU" sz="1400" b="1" i="0" dirty="0">
                <a:effectLst/>
                <a:latin typeface="Arial" panose="020B0604020202020204" pitchFamily="34" charset="0"/>
              </a:rPr>
              <a:t>   </a:t>
            </a:r>
            <a:r>
              <a:rPr lang="ru-RU" sz="1400" b="1" i="0" dirty="0" err="1">
                <a:effectLst/>
                <a:latin typeface="Arial" panose="020B0604020202020204" pitchFamily="34" charset="0"/>
              </a:rPr>
              <a:t>Северна</a:t>
            </a:r>
            <a:r>
              <a:rPr lang="ru-RU" sz="1400" b="1" i="0" dirty="0">
                <a:effectLst/>
                <a:latin typeface="Arial" panose="020B0604020202020204" pitchFamily="34" charset="0"/>
              </a:rPr>
              <a:t> Америка</a:t>
            </a:r>
            <a:r>
              <a:rPr lang="ru-RU" sz="1400" b="0" i="0" dirty="0">
                <a:effectLst/>
                <a:latin typeface="Arial" panose="020B0604020202020204" pitchFamily="34" charset="0"/>
              </a:rPr>
              <a:t> е </a:t>
            </a:r>
            <a:r>
              <a:rPr lang="ru-RU" sz="1400" b="0" i="0" dirty="0" err="1">
                <a:effectLst/>
                <a:latin typeface="Arial" panose="020B0604020202020204" pitchFamily="34" charset="0"/>
              </a:rPr>
              <a:t>третият</a:t>
            </a:r>
            <a:r>
              <a:rPr lang="ru-RU" sz="1400" b="0" i="0" dirty="0">
                <a:effectLst/>
                <a:latin typeface="Arial" panose="020B0604020202020204" pitchFamily="34" charset="0"/>
              </a:rPr>
              <a:t> по </a:t>
            </a:r>
            <a:r>
              <a:rPr lang="ru-RU" sz="1400" b="0" i="0" dirty="0" err="1">
                <a:effectLst/>
                <a:latin typeface="Arial" panose="020B0604020202020204" pitchFamily="34" charset="0"/>
              </a:rPr>
              <a:t>големина</a:t>
            </a:r>
            <a:r>
              <a:rPr lang="ru-RU" sz="1400" dirty="0">
                <a:latin typeface="Arial" panose="020B0604020202020204" pitchFamily="34" charset="0"/>
              </a:rPr>
              <a:t> континент </a:t>
            </a:r>
            <a:r>
              <a:rPr lang="ru-RU" sz="1400" b="0" i="0" dirty="0">
                <a:effectLst/>
                <a:latin typeface="Arial" panose="020B0604020202020204" pitchFamily="34" charset="0"/>
              </a:rPr>
              <a:t>в света и </a:t>
            </a:r>
            <a:r>
              <a:rPr lang="ru-RU" sz="1400" b="0" i="0" dirty="0" err="1">
                <a:effectLst/>
                <a:latin typeface="Arial" panose="020B0604020202020204" pitchFamily="34" charset="0"/>
              </a:rPr>
              <a:t>четвъртият</a:t>
            </a:r>
            <a:r>
              <a:rPr lang="ru-RU" sz="1400" b="0" i="0" dirty="0">
                <a:effectLst/>
                <a:latin typeface="Arial" panose="020B0604020202020204" pitchFamily="34" charset="0"/>
              </a:rPr>
              <a:t> по население. </a:t>
            </a:r>
            <a:r>
              <a:rPr lang="ru-RU" sz="1400" dirty="0" err="1">
                <a:latin typeface="Arial" panose="020B0604020202020204" pitchFamily="34" charset="0"/>
              </a:rPr>
              <a:t>И</a:t>
            </a:r>
            <a:r>
              <a:rPr lang="ru-RU" sz="1400" b="0" i="0" dirty="0" err="1">
                <a:effectLst/>
                <a:latin typeface="Arial" panose="020B0604020202020204" pitchFamily="34" charset="0"/>
              </a:rPr>
              <a:t>ма</a:t>
            </a:r>
            <a:r>
              <a:rPr lang="ru-RU" sz="1400" b="0" i="0" dirty="0">
                <a:effectLst/>
                <a:latin typeface="Arial" panose="020B0604020202020204" pitchFamily="34" charset="0"/>
              </a:rPr>
              <a:t> </a:t>
            </a:r>
            <a:r>
              <a:rPr lang="ru-RU" sz="1400" b="0" i="0" dirty="0" err="1">
                <a:effectLst/>
                <a:latin typeface="Arial" panose="020B0604020202020204" pitchFamily="34" charset="0"/>
              </a:rPr>
              <a:t>площ</a:t>
            </a:r>
            <a:r>
              <a:rPr lang="ru-RU" sz="1400" b="0" i="0" dirty="0">
                <a:effectLst/>
                <a:latin typeface="Arial" panose="020B0604020202020204" pitchFamily="34" charset="0"/>
              </a:rPr>
              <a:t> около 24 709 000 km</a:t>
            </a:r>
            <a:r>
              <a:rPr lang="ru-RU" sz="1400" b="0" i="0" baseline="30000" dirty="0">
                <a:effectLst/>
                <a:latin typeface="Arial" panose="020B0604020202020204" pitchFamily="34" charset="0"/>
              </a:rPr>
              <a:t>2</a:t>
            </a:r>
            <a:r>
              <a:rPr lang="ru-RU" sz="1400" b="0" i="0" dirty="0">
                <a:effectLst/>
                <a:latin typeface="Arial" panose="020B0604020202020204" pitchFamily="34" charset="0"/>
              </a:rPr>
              <a:t> и </a:t>
            </a:r>
            <a:r>
              <a:rPr lang="bg-BG" sz="1400" dirty="0">
                <a:latin typeface="Arial" panose="020B0604020202020204" pitchFamily="34" charset="0"/>
              </a:rPr>
              <a:t>п</a:t>
            </a:r>
            <a:r>
              <a:rPr lang="ru-RU" sz="1400" b="0" i="0" dirty="0">
                <a:effectLst/>
                <a:latin typeface="Arial" panose="020B0604020202020204" pitchFamily="34" charset="0"/>
              </a:rPr>
              <a:t>рез 2020 г. </a:t>
            </a:r>
            <a:r>
              <a:rPr lang="ru-RU" sz="1400" b="0" i="0" dirty="0" err="1">
                <a:effectLst/>
                <a:latin typeface="Arial" panose="020B0604020202020204" pitchFamily="34" charset="0"/>
              </a:rPr>
              <a:t>населението</a:t>
            </a:r>
            <a:r>
              <a:rPr lang="ru-RU" sz="1400" b="0" i="0" dirty="0">
                <a:effectLst/>
                <a:latin typeface="Arial" panose="020B0604020202020204" pitchFamily="34" charset="0"/>
              </a:rPr>
              <a:t> е било измерено около 579 800 000 души. </a:t>
            </a:r>
            <a:r>
              <a:rPr lang="ru-RU" sz="1400" b="0" i="0" dirty="0" err="1">
                <a:effectLst/>
                <a:latin typeface="Arial" panose="020B0604020202020204" pitchFamily="34" charset="0"/>
              </a:rPr>
              <a:t>Гъстота</a:t>
            </a:r>
            <a:r>
              <a:rPr lang="ru-RU" sz="1400" dirty="0" err="1">
                <a:latin typeface="Arial" panose="020B0604020202020204" pitchFamily="34" charset="0"/>
              </a:rPr>
              <a:t>та</a:t>
            </a:r>
            <a:r>
              <a:rPr lang="ru-RU" sz="1400" dirty="0">
                <a:latin typeface="Arial" panose="020B0604020202020204" pitchFamily="34" charset="0"/>
              </a:rPr>
              <a:t> е около 23 души на км2</a:t>
            </a:r>
            <a:r>
              <a:rPr lang="ru-RU" sz="1400" b="0" i="0" dirty="0">
                <a:effectLst/>
                <a:latin typeface="Arial" panose="020B0604020202020204" pitchFamily="34" charset="0"/>
              </a:rPr>
              <a:t>. В </a:t>
            </a:r>
            <a:r>
              <a:rPr lang="ru-RU" sz="1400" b="0" i="0" dirty="0" err="1">
                <a:effectLst/>
                <a:latin typeface="Arial" panose="020B0604020202020204" pitchFamily="34" charset="0"/>
              </a:rPr>
              <a:t>нея</a:t>
            </a:r>
            <a:r>
              <a:rPr lang="ru-RU" sz="1400" b="0" i="0" dirty="0">
                <a:effectLst/>
                <a:latin typeface="Arial" panose="020B0604020202020204" pitchFamily="34" charset="0"/>
              </a:rPr>
              <a:t> се </a:t>
            </a:r>
            <a:r>
              <a:rPr lang="ru-RU" sz="1400" b="0" i="0" dirty="0" err="1">
                <a:effectLst/>
                <a:latin typeface="Arial" panose="020B0604020202020204" pitchFamily="34" charset="0"/>
              </a:rPr>
              <a:t>вк</a:t>
            </a:r>
            <a:r>
              <a:rPr lang="ru-RU" sz="1400" dirty="0" err="1">
                <a:latin typeface="Arial" panose="020B0604020202020204" pitchFamily="34" charset="0"/>
              </a:rPr>
              <a:t>лючват</a:t>
            </a:r>
            <a:r>
              <a:rPr lang="ru-RU" sz="1400" dirty="0">
                <a:latin typeface="Arial" panose="020B0604020202020204" pitchFamily="34" charset="0"/>
              </a:rPr>
              <a:t> 23 </a:t>
            </a:r>
            <a:r>
              <a:rPr lang="ru-RU" sz="1400" dirty="0" err="1">
                <a:latin typeface="Arial" panose="020B0604020202020204" pitchFamily="34" charset="0"/>
              </a:rPr>
              <a:t>независими</a:t>
            </a:r>
            <a:r>
              <a:rPr lang="ru-RU" sz="1400" dirty="0">
                <a:latin typeface="Arial" panose="020B0604020202020204" pitchFamily="34" charset="0"/>
              </a:rPr>
              <a:t> </a:t>
            </a:r>
            <a:r>
              <a:rPr lang="ru-RU" sz="1400" dirty="0" err="1">
                <a:latin typeface="Arial" panose="020B0604020202020204" pitchFamily="34" charset="0"/>
              </a:rPr>
              <a:t>дръжави</a:t>
            </a:r>
            <a:r>
              <a:rPr lang="ru-RU" sz="1400" dirty="0">
                <a:latin typeface="Arial" panose="020B0604020202020204" pitchFamily="34" charset="0"/>
              </a:rPr>
              <a:t> и 15 зависим </a:t>
            </a:r>
            <a:r>
              <a:rPr lang="ru-RU" sz="1400" dirty="0" err="1">
                <a:latin typeface="Arial" panose="020B0604020202020204" pitchFamily="34" charset="0"/>
              </a:rPr>
              <a:t>територии</a:t>
            </a:r>
            <a:r>
              <a:rPr lang="ru-RU" sz="1400" dirty="0">
                <a:latin typeface="Arial" panose="020B0604020202020204" pitchFamily="34" charset="0"/>
              </a:rPr>
              <a:t>.</a:t>
            </a:r>
            <a:endParaRPr lang="ru-RU" sz="1400" b="0" i="0" dirty="0">
              <a:effectLst/>
              <a:latin typeface="Arial" panose="020B0604020202020204" pitchFamily="34" charset="0"/>
            </a:endParaRPr>
          </a:p>
          <a:p>
            <a:r>
              <a:rPr lang="ru-RU" sz="1400" b="0" i="0" dirty="0">
                <a:effectLst/>
                <a:latin typeface="Arial" panose="020B0604020202020204" pitchFamily="34" charset="0"/>
              </a:rPr>
              <a:t>    </a:t>
            </a:r>
            <a:r>
              <a:rPr lang="ru-RU" sz="1400" b="0" i="0" dirty="0" err="1">
                <a:effectLst/>
                <a:latin typeface="Arial" panose="020B0604020202020204" pitchFamily="34" charset="0"/>
              </a:rPr>
              <a:t>Разположен</a:t>
            </a:r>
            <a:r>
              <a:rPr lang="ru-RU" sz="1400" b="0" i="0" dirty="0">
                <a:effectLst/>
                <a:latin typeface="Arial" panose="020B0604020202020204" pitchFamily="34" charset="0"/>
              </a:rPr>
              <a:t> е </a:t>
            </a:r>
            <a:r>
              <a:rPr lang="ru-RU" sz="1400" b="0" i="0" dirty="0" err="1">
                <a:effectLst/>
                <a:latin typeface="Arial" panose="020B0604020202020204" pitchFamily="34" charset="0"/>
              </a:rPr>
              <a:t>изцяло</a:t>
            </a:r>
            <a:r>
              <a:rPr lang="ru-RU" sz="1400" b="0" i="0" dirty="0">
                <a:effectLst/>
                <a:latin typeface="Arial" panose="020B0604020202020204" pitchFamily="34" charset="0"/>
              </a:rPr>
              <a:t> в </a:t>
            </a:r>
            <a:r>
              <a:rPr lang="ru-RU" sz="1400" dirty="0" err="1">
                <a:latin typeface="Arial" panose="020B0604020202020204" pitchFamily="34" charset="0"/>
              </a:rPr>
              <a:t>З</a:t>
            </a:r>
            <a:r>
              <a:rPr lang="ru-RU" sz="1400" b="0" i="0" dirty="0" err="1">
                <a:effectLst/>
                <a:latin typeface="Arial" panose="020B0604020202020204" pitchFamily="34" charset="0"/>
              </a:rPr>
              <a:t>ападното</a:t>
            </a:r>
            <a:r>
              <a:rPr lang="ru-RU" sz="1400" b="0" i="0" dirty="0">
                <a:effectLst/>
                <a:latin typeface="Arial" panose="020B0604020202020204" pitchFamily="34" charset="0"/>
              </a:rPr>
              <a:t> </a:t>
            </a:r>
            <a:r>
              <a:rPr lang="ru-RU" sz="1400" b="0" i="0" dirty="0" err="1">
                <a:effectLst/>
                <a:latin typeface="Arial" panose="020B0604020202020204" pitchFamily="34" charset="0"/>
              </a:rPr>
              <a:t>полукълбо</a:t>
            </a:r>
            <a:r>
              <a:rPr lang="ru-RU" sz="1400" dirty="0">
                <a:latin typeface="Arial" panose="020B0604020202020204" pitchFamily="34" charset="0"/>
              </a:rPr>
              <a:t>. Трите океана, с </a:t>
            </a:r>
            <a:r>
              <a:rPr lang="ru-RU" sz="1400" dirty="0" err="1">
                <a:latin typeface="Arial" panose="020B0604020202020204" pitchFamily="34" charset="0"/>
              </a:rPr>
              <a:t>които</a:t>
            </a:r>
            <a:r>
              <a:rPr lang="ru-RU" sz="1400" dirty="0">
                <a:latin typeface="Arial" panose="020B0604020202020204" pitchFamily="34" charset="0"/>
              </a:rPr>
              <a:t> </a:t>
            </a:r>
            <a:r>
              <a:rPr lang="ru-RU" sz="1400" dirty="0" err="1">
                <a:latin typeface="Arial" panose="020B0604020202020204" pitchFamily="34" charset="0"/>
              </a:rPr>
              <a:t>граничи</a:t>
            </a:r>
            <a:r>
              <a:rPr lang="ru-RU" sz="1400" dirty="0">
                <a:latin typeface="Arial" panose="020B0604020202020204" pitchFamily="34" charset="0"/>
              </a:rPr>
              <a:t> </a:t>
            </a:r>
            <a:r>
              <a:rPr lang="ru-RU" sz="1400" dirty="0" err="1">
                <a:latin typeface="Arial" panose="020B0604020202020204" pitchFamily="34" charset="0"/>
              </a:rPr>
              <a:t>са</a:t>
            </a:r>
            <a:r>
              <a:rPr lang="ru-RU" sz="1400" dirty="0">
                <a:latin typeface="Arial" panose="020B0604020202020204" pitchFamily="34" charset="0"/>
              </a:rPr>
              <a:t>: </a:t>
            </a:r>
            <a:r>
              <a:rPr lang="ru-RU" sz="1400" dirty="0" err="1">
                <a:latin typeface="Arial" panose="020B0604020202020204" pitchFamily="34" charset="0"/>
              </a:rPr>
              <a:t>Северен</a:t>
            </a:r>
            <a:r>
              <a:rPr lang="ru-RU" sz="1400" dirty="0">
                <a:latin typeface="Arial" panose="020B0604020202020204" pitchFamily="34" charset="0"/>
              </a:rPr>
              <a:t> </a:t>
            </a:r>
            <a:r>
              <a:rPr lang="ru-RU" sz="1400" dirty="0" err="1">
                <a:latin typeface="Arial" panose="020B0604020202020204" pitchFamily="34" charset="0"/>
              </a:rPr>
              <a:t>ледовит</a:t>
            </a:r>
            <a:r>
              <a:rPr lang="ru-RU" sz="1400" dirty="0">
                <a:latin typeface="Arial" panose="020B0604020202020204" pitchFamily="34" charset="0"/>
              </a:rPr>
              <a:t> на север, </a:t>
            </a:r>
            <a:r>
              <a:rPr lang="ru-RU" sz="1400" dirty="0" err="1">
                <a:latin typeface="Arial" panose="020B0604020202020204" pitchFamily="34" charset="0"/>
              </a:rPr>
              <a:t>Северноатлантическия</a:t>
            </a:r>
            <a:r>
              <a:rPr lang="ru-RU" sz="1400" dirty="0">
                <a:latin typeface="Arial" panose="020B0604020202020204" pitchFamily="34" charset="0"/>
              </a:rPr>
              <a:t> океан на </a:t>
            </a:r>
            <a:r>
              <a:rPr lang="ru-RU" sz="1400" dirty="0" err="1">
                <a:latin typeface="Arial" panose="020B0604020202020204" pitchFamily="34" charset="0"/>
              </a:rPr>
              <a:t>изток</a:t>
            </a:r>
            <a:r>
              <a:rPr lang="ru-RU" sz="1400" dirty="0">
                <a:latin typeface="Arial" panose="020B0604020202020204" pitchFamily="34" charset="0"/>
              </a:rPr>
              <a:t>, </a:t>
            </a:r>
            <a:r>
              <a:rPr lang="ru-RU" sz="1400" dirty="0" err="1">
                <a:latin typeface="Arial" panose="020B0604020202020204" pitchFamily="34" charset="0"/>
              </a:rPr>
              <a:t>Карибско</a:t>
            </a:r>
            <a:r>
              <a:rPr lang="ru-RU" sz="1400" dirty="0">
                <a:latin typeface="Arial" panose="020B0604020202020204" pitchFamily="34" charset="0"/>
              </a:rPr>
              <a:t> море на юг и </a:t>
            </a:r>
            <a:r>
              <a:rPr lang="ru-RU" sz="1400" dirty="0" err="1">
                <a:latin typeface="Arial" panose="020B0604020202020204" pitchFamily="34" charset="0"/>
              </a:rPr>
              <a:t>Тихия</a:t>
            </a:r>
            <a:r>
              <a:rPr lang="ru-RU" sz="1400" dirty="0">
                <a:latin typeface="Arial" panose="020B0604020202020204" pitchFamily="34" charset="0"/>
              </a:rPr>
              <a:t> океан на запад. На юг</a:t>
            </a:r>
            <a:r>
              <a:rPr lang="en-US" sz="1400" dirty="0">
                <a:latin typeface="Arial" panose="020B0604020202020204" pitchFamily="34" charset="0"/>
              </a:rPr>
              <a:t> </a:t>
            </a:r>
            <a:r>
              <a:rPr lang="bg-BG" sz="1400" dirty="0">
                <a:latin typeface="Arial" panose="020B0604020202020204" pitchFamily="34" charset="0"/>
              </a:rPr>
              <a:t>се намира Панамския канал. Чрез Беринговият проток се отделя от Азия. </a:t>
            </a:r>
            <a:endParaRPr lang="en-US" sz="2000" dirty="0"/>
          </a:p>
        </p:txBody>
      </p:sp>
    </p:spTree>
    <p:extLst>
      <p:ext uri="{BB962C8B-B14F-4D97-AF65-F5344CB8AC3E}">
        <p14:creationId xmlns:p14="http://schemas.microsoft.com/office/powerpoint/2010/main" val="77353110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7" name="Rectangle 88">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Заглавие 1">
            <a:extLst>
              <a:ext uri="{FF2B5EF4-FFF2-40B4-BE49-F238E27FC236}">
                <a16:creationId xmlns:a16="http://schemas.microsoft.com/office/drawing/2014/main" id="{550BDF62-319B-4B15-BEE4-0D36327A493E}"/>
              </a:ext>
            </a:extLst>
          </p:cNvPr>
          <p:cNvSpPr>
            <a:spLocks noGrp="1"/>
          </p:cNvSpPr>
          <p:nvPr>
            <p:ph type="title"/>
          </p:nvPr>
        </p:nvSpPr>
        <p:spPr>
          <a:xfrm>
            <a:off x="841248" y="365124"/>
            <a:ext cx="4929556" cy="2057400"/>
          </a:xfrm>
        </p:spPr>
        <p:txBody>
          <a:bodyPr anchor="b">
            <a:normAutofit/>
          </a:bodyPr>
          <a:lstStyle/>
          <a:p>
            <a:r>
              <a:rPr lang="bg-BG" sz="4000"/>
              <a:t>Природна среда </a:t>
            </a:r>
            <a:endParaRPr lang="en-US" sz="4000"/>
          </a:p>
        </p:txBody>
      </p:sp>
      <p:sp>
        <p:nvSpPr>
          <p:cNvPr id="84" name="Контейнер за съдържание 2">
            <a:extLst>
              <a:ext uri="{FF2B5EF4-FFF2-40B4-BE49-F238E27FC236}">
                <a16:creationId xmlns:a16="http://schemas.microsoft.com/office/drawing/2014/main" id="{93E55474-CA4C-4BB9-9326-F40ED53E0317}"/>
              </a:ext>
            </a:extLst>
          </p:cNvPr>
          <p:cNvSpPr>
            <a:spLocks noGrp="1"/>
          </p:cNvSpPr>
          <p:nvPr>
            <p:ph idx="1"/>
          </p:nvPr>
        </p:nvSpPr>
        <p:spPr>
          <a:xfrm>
            <a:off x="841248" y="2624962"/>
            <a:ext cx="4929556" cy="3538094"/>
          </a:xfrm>
        </p:spPr>
        <p:txBody>
          <a:bodyPr>
            <a:normAutofit/>
          </a:bodyPr>
          <a:lstStyle/>
          <a:p>
            <a:r>
              <a:rPr lang="bg-BG" sz="1000" b="1" dirty="0">
                <a:latin typeface="Arial" panose="020B0604020202020204" pitchFamily="34" charset="0"/>
                <a:cs typeface="Arial" panose="020B0604020202020204" pitchFamily="34" charset="0"/>
              </a:rPr>
              <a:t>Релеф </a:t>
            </a:r>
            <a:r>
              <a:rPr lang="bg-BG" sz="1000" dirty="0">
                <a:latin typeface="Arial" panose="020B0604020202020204" pitchFamily="34" charset="0"/>
                <a:cs typeface="Arial" panose="020B0604020202020204" pitchFamily="34" charset="0"/>
              </a:rPr>
              <a:t>– наблюдават се главно просторни низини(Мисисипската), плата(Колорадското), заоблени ниски планини(Апалачи) и високопланински вериги(Кордилери).</a:t>
            </a:r>
          </a:p>
          <a:p>
            <a:r>
              <a:rPr lang="bg-BG" sz="1000" b="1" dirty="0">
                <a:latin typeface="Arial" panose="020B0604020202020204" pitchFamily="34" charset="0"/>
                <a:cs typeface="Arial" panose="020B0604020202020204" pitchFamily="34" charset="0"/>
              </a:rPr>
              <a:t>Климат </a:t>
            </a:r>
            <a:r>
              <a:rPr lang="bg-BG" sz="1000" dirty="0">
                <a:latin typeface="Arial" panose="020B0604020202020204" pitchFamily="34" charset="0"/>
                <a:cs typeface="Arial" panose="020B0604020202020204" pitchFamily="34" charset="0"/>
              </a:rPr>
              <a:t>– На север се наблюдава полярен и като слизаме на юг по континента се сменя на </a:t>
            </a:r>
            <a:r>
              <a:rPr lang="bg-BG" sz="1000" dirty="0" err="1">
                <a:latin typeface="Arial" panose="020B0604020202020204" pitchFamily="34" charset="0"/>
                <a:cs typeface="Arial" panose="020B0604020202020204" pitchFamily="34" charset="0"/>
              </a:rPr>
              <a:t>субекваториален</a:t>
            </a:r>
            <a:r>
              <a:rPr lang="bg-BG" sz="1000" dirty="0">
                <a:latin typeface="Arial" panose="020B0604020202020204" pitchFamily="34" charset="0"/>
                <a:cs typeface="Arial" panose="020B0604020202020204" pitchFamily="34" charset="0"/>
              </a:rPr>
              <a:t>. Като цяло обаче най – обширни територии заема умереният климат.</a:t>
            </a:r>
          </a:p>
          <a:p>
            <a:r>
              <a:rPr lang="bg-BG" sz="1000" b="1" dirty="0">
                <a:latin typeface="Arial" panose="020B0604020202020204" pitchFamily="34" charset="0"/>
                <a:cs typeface="Arial" panose="020B0604020202020204" pitchFamily="34" charset="0"/>
              </a:rPr>
              <a:t>Водно богатство </a:t>
            </a:r>
            <a:r>
              <a:rPr lang="bg-BG" sz="1000" dirty="0">
                <a:latin typeface="Arial" panose="020B0604020202020204" pitchFamily="34" charset="0"/>
                <a:cs typeface="Arial" panose="020B0604020202020204" pitchFamily="34" charset="0"/>
              </a:rPr>
              <a:t>– Северна Америка е богата на водни ресурси. Те са много полезни за енергетиката, земеделието и транспорта. Отделно, в нея има пълноводни реки, големи езера и много ледници. Главният вододел минава в западната част на континента. Най – голямата безотточна област на континента е Големият басейн. </a:t>
            </a:r>
          </a:p>
          <a:p>
            <a:pPr marL="0" indent="0">
              <a:buNone/>
            </a:pPr>
            <a:r>
              <a:rPr lang="bg-BG" sz="1000" b="1" dirty="0">
                <a:latin typeface="Arial" panose="020B0604020202020204" pitchFamily="34" charset="0"/>
                <a:cs typeface="Arial" panose="020B0604020202020204" pitchFamily="34" charset="0"/>
              </a:rPr>
              <a:t>        Реки </a:t>
            </a:r>
            <a:r>
              <a:rPr lang="bg-BG" sz="1000" dirty="0">
                <a:latin typeface="Arial" panose="020B0604020202020204" pitchFamily="34" charset="0"/>
                <a:cs typeface="Arial" panose="020B0604020202020204" pitchFamily="34" charset="0"/>
              </a:rPr>
              <a:t>– най – големите реки са Макензи(</a:t>
            </a:r>
            <a:r>
              <a:rPr lang="en-US" sz="1000" dirty="0">
                <a:latin typeface="Arial" panose="020B0604020202020204" pitchFamily="34" charset="0"/>
                <a:cs typeface="Arial" panose="020B0604020202020204" pitchFamily="34" charset="0"/>
              </a:rPr>
              <a:t>1738km), M</a:t>
            </a:r>
            <a:r>
              <a:rPr lang="bg-BG" sz="1000" dirty="0" err="1">
                <a:latin typeface="Arial" panose="020B0604020202020204" pitchFamily="34" charset="0"/>
                <a:cs typeface="Arial" panose="020B0604020202020204" pitchFamily="34" charset="0"/>
              </a:rPr>
              <a:t>исисипи</a:t>
            </a:r>
            <a:r>
              <a:rPr lang="bg-BG" sz="1000" dirty="0">
                <a:latin typeface="Arial" panose="020B0604020202020204" pitchFamily="34" charset="0"/>
                <a:cs typeface="Arial" panose="020B0604020202020204" pitchFamily="34" charset="0"/>
              </a:rPr>
              <a:t>(3734) и  Мисури(4130), Колумбия(), Юкон(</a:t>
            </a:r>
            <a:r>
              <a:rPr lang="en-US" sz="1000" i="0" dirty="0">
                <a:effectLst/>
                <a:latin typeface="Arial" panose="020B0604020202020204" pitchFamily="34" charset="0"/>
                <a:cs typeface="Arial" panose="020B0604020202020204" pitchFamily="34" charset="0"/>
              </a:rPr>
              <a:t>3185 </a:t>
            </a:r>
            <a:r>
              <a:rPr lang="bg-BG" sz="1000" dirty="0">
                <a:latin typeface="Arial" panose="020B0604020202020204" pitchFamily="34" charset="0"/>
                <a:cs typeface="Arial" panose="020B0604020202020204" pitchFamily="34" charset="0"/>
              </a:rPr>
              <a:t>) и Колорадо(</a:t>
            </a:r>
            <a:r>
              <a:rPr lang="en-US" sz="1000" i="0" dirty="0">
                <a:effectLst/>
                <a:latin typeface="Arial" panose="020B0604020202020204" pitchFamily="34" charset="0"/>
                <a:cs typeface="Arial" panose="020B0604020202020204" pitchFamily="34" charset="0"/>
              </a:rPr>
              <a:t>2330</a:t>
            </a:r>
            <a:r>
              <a:rPr lang="bg-BG" sz="1000" dirty="0">
                <a:latin typeface="Arial" panose="020B0604020202020204" pitchFamily="34" charset="0"/>
                <a:cs typeface="Arial" panose="020B0604020202020204" pitchFamily="34" charset="0"/>
              </a:rPr>
              <a:t>).</a:t>
            </a:r>
          </a:p>
          <a:p>
            <a:pPr marL="0" indent="0">
              <a:buNone/>
            </a:pPr>
            <a:r>
              <a:rPr lang="bg-BG" sz="1000" b="1" dirty="0">
                <a:latin typeface="Arial" panose="020B0604020202020204" pitchFamily="34" charset="0"/>
                <a:cs typeface="Arial" panose="020B0604020202020204" pitchFamily="34" charset="0"/>
              </a:rPr>
              <a:t>        Езера </a:t>
            </a:r>
            <a:r>
              <a:rPr lang="bg-BG" sz="1000" dirty="0">
                <a:latin typeface="Arial" panose="020B0604020202020204" pitchFamily="34" charset="0"/>
                <a:cs typeface="Arial" panose="020B0604020202020204" pitchFamily="34" charset="0"/>
              </a:rPr>
              <a:t>– най – известни се петте Големи американски езера – Горно, Мичигън, Хюрън, Ери и Онтарио. Повечето езера в Америка са се формирали в северната част, защото там са били повечето ледници.</a:t>
            </a:r>
          </a:p>
          <a:p>
            <a:r>
              <a:rPr lang="bg-BG" sz="1000" b="1" dirty="0">
                <a:latin typeface="Arial" panose="020B0604020202020204" pitchFamily="34" charset="0"/>
                <a:cs typeface="Arial" panose="020B0604020202020204" pitchFamily="34" charset="0"/>
              </a:rPr>
              <a:t>Полезни изкопаеми – </a:t>
            </a:r>
            <a:r>
              <a:rPr lang="bg-BG" sz="1000" dirty="0">
                <a:latin typeface="Arial" panose="020B0604020202020204" pitchFamily="34" charset="0"/>
                <a:cs typeface="Arial" panose="020B0604020202020204" pitchFamily="34" charset="0"/>
              </a:rPr>
              <a:t>Континентът е богат на желязна руда, никелова, оловно – цинкова, медна, уранова, злато и диаманти. Най – разпространение са в </a:t>
            </a:r>
            <a:r>
              <a:rPr lang="bg-BG" sz="1000" dirty="0" err="1">
                <a:latin typeface="Arial" panose="020B0604020202020204" pitchFamily="34" charset="0"/>
                <a:cs typeface="Arial" panose="020B0604020202020204" pitchFamily="34" charset="0"/>
              </a:rPr>
              <a:t>Кордилерите</a:t>
            </a:r>
            <a:r>
              <a:rPr lang="bg-BG" sz="1000" dirty="0">
                <a:latin typeface="Arial" panose="020B0604020202020204" pitchFamily="34" charset="0"/>
                <a:cs typeface="Arial" panose="020B0604020202020204" pitchFamily="34" charset="0"/>
              </a:rPr>
              <a:t> и Канадският щит. В </a:t>
            </a:r>
            <a:r>
              <a:rPr lang="bg-BG" sz="1000" dirty="0" err="1">
                <a:latin typeface="Arial" panose="020B0604020202020204" pitchFamily="34" charset="0"/>
                <a:cs typeface="Arial" panose="020B0604020202020204" pitchFamily="34" charset="0"/>
              </a:rPr>
              <a:t>Апалачите</a:t>
            </a:r>
            <a:r>
              <a:rPr lang="bg-BG" sz="1000" dirty="0">
                <a:latin typeface="Arial" panose="020B0604020202020204" pitchFamily="34" charset="0"/>
                <a:cs typeface="Arial" panose="020B0604020202020204" pitchFamily="34" charset="0"/>
              </a:rPr>
              <a:t> може да се срещнат желязна руда  и черни коксуващи въглища</a:t>
            </a:r>
            <a:r>
              <a:rPr lang="bg-BG" sz="1000" dirty="0"/>
              <a:t>.</a:t>
            </a:r>
          </a:p>
        </p:txBody>
      </p:sp>
      <p:cxnSp>
        <p:nvCxnSpPr>
          <p:cNvPr id="98" name="Straight Connector 90">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Картина 10" descr="Картина, която съдържа карта&#10;&#10;Описанието е генерирано автоматично">
            <a:extLst>
              <a:ext uri="{FF2B5EF4-FFF2-40B4-BE49-F238E27FC236}">
                <a16:creationId xmlns:a16="http://schemas.microsoft.com/office/drawing/2014/main" id="{D8EDB599-7166-4961-AD42-274C8C6239D5}"/>
              </a:ext>
            </a:extLst>
          </p:cNvPr>
          <p:cNvPicPr>
            <a:picLocks noChangeAspect="1"/>
          </p:cNvPicPr>
          <p:nvPr/>
        </p:nvPicPr>
        <p:blipFill rotWithShape="1">
          <a:blip r:embed="rId2">
            <a:extLst>
              <a:ext uri="{28A0092B-C50C-407E-A947-70E740481C1C}">
                <a14:useLocalDpi xmlns:a14="http://schemas.microsoft.com/office/drawing/2010/main" val="0"/>
              </a:ext>
            </a:extLst>
          </a:blip>
          <a:srcRect l="6946"/>
          <a:stretch/>
        </p:blipFill>
        <p:spPr>
          <a:xfrm>
            <a:off x="6829038" y="408590"/>
            <a:ext cx="4853685" cy="2934000"/>
          </a:xfrm>
          <a:prstGeom prst="rect">
            <a:avLst/>
          </a:prstGeom>
        </p:spPr>
      </p:pic>
      <p:pic>
        <p:nvPicPr>
          <p:cNvPr id="7" name="Картина 6" descr="Картина, която съдържа карта&#10;&#10;Описанието е генерирано автоматично">
            <a:extLst>
              <a:ext uri="{FF2B5EF4-FFF2-40B4-BE49-F238E27FC236}">
                <a16:creationId xmlns:a16="http://schemas.microsoft.com/office/drawing/2014/main" id="{4D45ABAD-00F5-4036-8236-79351E9BFB90}"/>
              </a:ext>
            </a:extLst>
          </p:cNvPr>
          <p:cNvPicPr>
            <a:picLocks noChangeAspect="1"/>
          </p:cNvPicPr>
          <p:nvPr/>
        </p:nvPicPr>
        <p:blipFill rotWithShape="1">
          <a:blip r:embed="rId3">
            <a:extLst>
              <a:ext uri="{28A0092B-C50C-407E-A947-70E740481C1C}">
                <a14:useLocalDpi xmlns:a14="http://schemas.microsoft.com/office/drawing/2010/main" val="0"/>
              </a:ext>
            </a:extLst>
          </a:blip>
          <a:srcRect l="7032"/>
          <a:stretch/>
        </p:blipFill>
        <p:spPr>
          <a:xfrm>
            <a:off x="6829039" y="3577847"/>
            <a:ext cx="4853685" cy="2936699"/>
          </a:xfrm>
          <a:prstGeom prst="rect">
            <a:avLst/>
          </a:prstGeom>
        </p:spPr>
      </p:pic>
    </p:spTree>
    <p:extLst>
      <p:ext uri="{BB962C8B-B14F-4D97-AF65-F5344CB8AC3E}">
        <p14:creationId xmlns:p14="http://schemas.microsoft.com/office/powerpoint/2010/main" val="388680422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лавие 1">
            <a:extLst>
              <a:ext uri="{FF2B5EF4-FFF2-40B4-BE49-F238E27FC236}">
                <a16:creationId xmlns:a16="http://schemas.microsoft.com/office/drawing/2014/main" id="{2024E18F-AB95-43AE-8A5A-D62BC7EBC6B8}"/>
              </a:ext>
            </a:extLst>
          </p:cNvPr>
          <p:cNvSpPr>
            <a:spLocks noGrp="1"/>
          </p:cNvSpPr>
          <p:nvPr>
            <p:ph type="title"/>
          </p:nvPr>
        </p:nvSpPr>
        <p:spPr>
          <a:xfrm>
            <a:off x="4086446" y="685795"/>
            <a:ext cx="4019107" cy="598475"/>
          </a:xfrm>
        </p:spPr>
        <p:txBody>
          <a:bodyPr anchor="b">
            <a:normAutofit/>
          </a:bodyPr>
          <a:lstStyle/>
          <a:p>
            <a:pPr algn="ctr"/>
            <a:r>
              <a:rPr lang="bg-BG" sz="2800" dirty="0">
                <a:solidFill>
                  <a:schemeClr val="bg1">
                    <a:alpha val="60000"/>
                  </a:schemeClr>
                </a:solidFill>
              </a:rPr>
              <a:t>Население </a:t>
            </a:r>
            <a:endParaRPr lang="en-US" sz="2800" dirty="0">
              <a:solidFill>
                <a:schemeClr val="bg1">
                  <a:alpha val="60000"/>
                </a:schemeClr>
              </a:solidFill>
            </a:endParaRPr>
          </a:p>
        </p:txBody>
      </p:sp>
      <p:pic>
        <p:nvPicPr>
          <p:cNvPr id="7" name="Картина 6" descr="Картина, която съдържа сняг, открито, лице, позиращ&#10;&#10;Описанието е генерирано автоматично">
            <a:extLst>
              <a:ext uri="{FF2B5EF4-FFF2-40B4-BE49-F238E27FC236}">
                <a16:creationId xmlns:a16="http://schemas.microsoft.com/office/drawing/2014/main" id="{0FF3D7FA-E33E-433F-8478-81CAAA146D25}"/>
              </a:ext>
            </a:extLst>
          </p:cNvPr>
          <p:cNvPicPr>
            <a:picLocks noChangeAspect="1"/>
          </p:cNvPicPr>
          <p:nvPr/>
        </p:nvPicPr>
        <p:blipFill rotWithShape="1">
          <a:blip r:embed="rId2">
            <a:extLst>
              <a:ext uri="{28A0092B-C50C-407E-A947-70E740481C1C}">
                <a14:useLocalDpi xmlns:a14="http://schemas.microsoft.com/office/drawing/2010/main" val="0"/>
              </a:ext>
            </a:extLst>
          </a:blip>
          <a:srcRect l="35784" r="34163"/>
          <a:stretch/>
        </p:blipFill>
        <p:spPr>
          <a:xfrm>
            <a:off x="680483" y="685795"/>
            <a:ext cx="2931299" cy="5486400"/>
          </a:xfrm>
          <a:prstGeom prst="rect">
            <a:avLst/>
          </a:prstGeom>
        </p:spPr>
      </p:pic>
      <p:sp>
        <p:nvSpPr>
          <p:cNvPr id="3" name="Контейнер за съдържание 2">
            <a:extLst>
              <a:ext uri="{FF2B5EF4-FFF2-40B4-BE49-F238E27FC236}">
                <a16:creationId xmlns:a16="http://schemas.microsoft.com/office/drawing/2014/main" id="{F5340C15-FE98-4BE3-B3B4-D3FB31B12567}"/>
              </a:ext>
            </a:extLst>
          </p:cNvPr>
          <p:cNvSpPr>
            <a:spLocks noGrp="1"/>
          </p:cNvSpPr>
          <p:nvPr>
            <p:ph idx="1"/>
          </p:nvPr>
        </p:nvSpPr>
        <p:spPr>
          <a:xfrm>
            <a:off x="3611782" y="1284270"/>
            <a:ext cx="4991111" cy="4887925"/>
          </a:xfrm>
        </p:spPr>
        <p:txBody>
          <a:bodyPr anchor="t">
            <a:normAutofit/>
          </a:bodyPr>
          <a:lstStyle/>
          <a:p>
            <a:pPr>
              <a:buFont typeface="Arial" panose="020B0604020202020204" pitchFamily="34" charset="0"/>
              <a:buChar char="•"/>
            </a:pPr>
            <a:r>
              <a:rPr lang="bg-BG" sz="1500" dirty="0">
                <a:solidFill>
                  <a:schemeClr val="bg1"/>
                </a:solidFill>
                <a:latin typeface="Arial" panose="020B0604020202020204" pitchFamily="34" charset="0"/>
                <a:cs typeface="Arial" panose="020B0604020202020204" pitchFamily="34" charset="0"/>
              </a:rPr>
              <a:t> Както вече казахме в Северна Америка има около </a:t>
            </a:r>
            <a:r>
              <a:rPr lang="ru-RU" sz="1500" b="0" i="0" dirty="0">
                <a:solidFill>
                  <a:schemeClr val="bg1"/>
                </a:solidFill>
                <a:effectLst/>
                <a:latin typeface="Arial" panose="020B0604020202020204" pitchFamily="34" charset="0"/>
                <a:cs typeface="Arial" panose="020B0604020202020204" pitchFamily="34" charset="0"/>
              </a:rPr>
              <a:t>579млн души. </a:t>
            </a:r>
            <a:r>
              <a:rPr lang="ru-RU" sz="1500" b="0" i="0" dirty="0" err="1">
                <a:solidFill>
                  <a:schemeClr val="bg1"/>
                </a:solidFill>
                <a:effectLst/>
                <a:latin typeface="Arial" panose="020B0604020202020204" pitchFamily="34" charset="0"/>
                <a:cs typeface="Arial" panose="020B0604020202020204" pitchFamily="34" charset="0"/>
              </a:rPr>
              <a:t>Това</a:t>
            </a:r>
            <a:r>
              <a:rPr lang="ru-RU" sz="1500" b="0" i="0" dirty="0">
                <a:solidFill>
                  <a:schemeClr val="bg1"/>
                </a:solidFill>
                <a:effectLst/>
                <a:latin typeface="Arial" panose="020B0604020202020204" pitchFamily="34" charset="0"/>
                <a:cs typeface="Arial" panose="020B0604020202020204" pitchFamily="34" charset="0"/>
              </a:rPr>
              <a:t> е </a:t>
            </a:r>
            <a:r>
              <a:rPr lang="ru-RU" sz="1500" b="0" i="0" dirty="0" err="1">
                <a:solidFill>
                  <a:schemeClr val="bg1"/>
                </a:solidFill>
                <a:effectLst/>
                <a:latin typeface="Arial" panose="020B0604020202020204" pitchFamily="34" charset="0"/>
                <a:cs typeface="Arial" panose="020B0604020202020204" pitchFamily="34" charset="0"/>
              </a:rPr>
              <a:t>близпо</a:t>
            </a:r>
            <a:r>
              <a:rPr lang="ru-RU" sz="1500" b="0" i="0" dirty="0">
                <a:solidFill>
                  <a:schemeClr val="bg1"/>
                </a:solidFill>
                <a:effectLst/>
                <a:latin typeface="Arial" panose="020B0604020202020204" pitchFamily="34" charset="0"/>
                <a:cs typeface="Arial" panose="020B0604020202020204" pitchFamily="34" charset="0"/>
              </a:rPr>
              <a:t> 8% от </a:t>
            </a:r>
            <a:r>
              <a:rPr lang="ru-RU" sz="1500" b="0" i="0" dirty="0" err="1">
                <a:solidFill>
                  <a:schemeClr val="bg1"/>
                </a:solidFill>
                <a:effectLst/>
                <a:latin typeface="Arial" panose="020B0604020202020204" pitchFamily="34" charset="0"/>
                <a:cs typeface="Arial" panose="020B0604020202020204" pitchFamily="34" charset="0"/>
              </a:rPr>
              <a:t>общото</a:t>
            </a:r>
            <a:r>
              <a:rPr lang="ru-RU" sz="1500" b="0" i="0" dirty="0">
                <a:solidFill>
                  <a:schemeClr val="bg1"/>
                </a:solidFill>
                <a:effectLst/>
                <a:latin typeface="Arial" panose="020B0604020202020204" pitchFamily="34" charset="0"/>
                <a:cs typeface="Arial" panose="020B0604020202020204" pitchFamily="34" charset="0"/>
              </a:rPr>
              <a:t> население на света. </a:t>
            </a:r>
            <a:r>
              <a:rPr lang="ru-RU" sz="1500" b="0" i="0" dirty="0" err="1">
                <a:solidFill>
                  <a:schemeClr val="bg1"/>
                </a:solidFill>
                <a:effectLst/>
                <a:latin typeface="Arial" panose="020B0604020202020204" pitchFamily="34" charset="0"/>
                <a:cs typeface="Arial" panose="020B0604020202020204" pitchFamily="34" charset="0"/>
              </a:rPr>
              <a:t>Разпределено</a:t>
            </a:r>
            <a:r>
              <a:rPr lang="ru-RU" sz="1500" b="0" i="0" dirty="0">
                <a:solidFill>
                  <a:schemeClr val="bg1"/>
                </a:solidFill>
                <a:effectLst/>
                <a:latin typeface="Arial" panose="020B0604020202020204" pitchFamily="34" charset="0"/>
                <a:cs typeface="Arial" panose="020B0604020202020204" pitchFamily="34" charset="0"/>
              </a:rPr>
              <a:t> е </a:t>
            </a:r>
            <a:r>
              <a:rPr lang="ru-RU" sz="1500" b="0" i="0" dirty="0" err="1">
                <a:solidFill>
                  <a:schemeClr val="bg1"/>
                </a:solidFill>
                <a:effectLst/>
                <a:latin typeface="Arial" panose="020B0604020202020204" pitchFamily="34" charset="0"/>
                <a:cs typeface="Arial" panose="020B0604020202020204" pitchFamily="34" charset="0"/>
              </a:rPr>
              <a:t>неравнормерно</a:t>
            </a:r>
            <a:r>
              <a:rPr lang="ru-RU" sz="1500" b="0" i="0" dirty="0">
                <a:solidFill>
                  <a:schemeClr val="bg1"/>
                </a:solidFill>
                <a:effectLst/>
                <a:latin typeface="Arial" panose="020B0604020202020204" pitchFamily="34" charset="0"/>
                <a:cs typeface="Arial" panose="020B0604020202020204" pitchFamily="34" charset="0"/>
              </a:rPr>
              <a:t>, </a:t>
            </a:r>
            <a:r>
              <a:rPr lang="ru-RU" sz="1500" b="0" i="0" dirty="0" err="1">
                <a:solidFill>
                  <a:schemeClr val="bg1"/>
                </a:solidFill>
                <a:effectLst/>
                <a:latin typeface="Arial" panose="020B0604020202020204" pitchFamily="34" charset="0"/>
                <a:cs typeface="Arial" panose="020B0604020202020204" pitchFamily="34" charset="0"/>
              </a:rPr>
              <a:t>като</a:t>
            </a:r>
            <a:r>
              <a:rPr lang="ru-RU" sz="1500" b="0" i="0" dirty="0">
                <a:solidFill>
                  <a:schemeClr val="bg1"/>
                </a:solidFill>
                <a:effectLst/>
                <a:latin typeface="Arial" panose="020B0604020202020204" pitchFamily="34" charset="0"/>
                <a:cs typeface="Arial" panose="020B0604020202020204" pitchFamily="34" charset="0"/>
              </a:rPr>
              <a:t> по – </a:t>
            </a:r>
            <a:r>
              <a:rPr lang="ru-RU" sz="1500" b="0" i="0" dirty="0" err="1">
                <a:solidFill>
                  <a:schemeClr val="bg1"/>
                </a:solidFill>
                <a:effectLst/>
                <a:latin typeface="Arial" panose="020B0604020202020204" pitchFamily="34" charset="0"/>
                <a:cs typeface="Arial" panose="020B0604020202020204" pitchFamily="34" charset="0"/>
              </a:rPr>
              <a:t>голямата</a:t>
            </a:r>
            <a:r>
              <a:rPr lang="ru-RU" sz="1500" b="0" i="0" dirty="0">
                <a:solidFill>
                  <a:schemeClr val="bg1"/>
                </a:solidFill>
                <a:effectLst/>
                <a:latin typeface="Arial" panose="020B0604020202020204" pitchFamily="34" charset="0"/>
                <a:cs typeface="Arial" panose="020B0604020202020204" pitchFamily="34" charset="0"/>
              </a:rPr>
              <a:t> част </a:t>
            </a:r>
            <a:r>
              <a:rPr lang="ru-RU" sz="1500" b="0" i="0" dirty="0" err="1">
                <a:solidFill>
                  <a:schemeClr val="bg1"/>
                </a:solidFill>
                <a:effectLst/>
                <a:latin typeface="Arial" panose="020B0604020202020204" pitchFamily="34" charset="0"/>
                <a:cs typeface="Arial" panose="020B0604020202020204" pitchFamily="34" charset="0"/>
              </a:rPr>
              <a:t>пребивава</a:t>
            </a:r>
            <a:r>
              <a:rPr lang="ru-RU" sz="1500" b="0" i="0" dirty="0">
                <a:solidFill>
                  <a:schemeClr val="bg1"/>
                </a:solidFill>
                <a:effectLst/>
                <a:latin typeface="Arial" panose="020B0604020202020204" pitchFamily="34" charset="0"/>
                <a:cs typeface="Arial" panose="020B0604020202020204" pitchFamily="34" charset="0"/>
              </a:rPr>
              <a:t> около </a:t>
            </a:r>
            <a:r>
              <a:rPr lang="ru-RU" sz="1500" b="0" i="0" dirty="0" err="1">
                <a:solidFill>
                  <a:schemeClr val="bg1"/>
                </a:solidFill>
                <a:effectLst/>
                <a:latin typeface="Arial" panose="020B0604020202020204" pitchFamily="34" charset="0"/>
                <a:cs typeface="Arial" panose="020B0604020202020204" pitchFamily="34" charset="0"/>
              </a:rPr>
              <a:t>езера</a:t>
            </a:r>
            <a:r>
              <a:rPr lang="ru-RU" sz="1500" dirty="0">
                <a:solidFill>
                  <a:schemeClr val="bg1"/>
                </a:solidFill>
                <a:latin typeface="Arial" panose="020B0604020202020204" pitchFamily="34" charset="0"/>
                <a:cs typeface="Arial" panose="020B0604020202020204" pitchFamily="34" charset="0"/>
              </a:rPr>
              <a:t>, по </a:t>
            </a:r>
            <a:r>
              <a:rPr lang="ru-RU" sz="1500" dirty="0" err="1">
                <a:solidFill>
                  <a:schemeClr val="bg1"/>
                </a:solidFill>
                <a:latin typeface="Arial" panose="020B0604020202020204" pitchFamily="34" charset="0"/>
                <a:cs typeface="Arial" panose="020B0604020202020204" pitchFamily="34" charset="0"/>
              </a:rPr>
              <a:t>антлантическото</a:t>
            </a:r>
            <a:r>
              <a:rPr lang="en-US" sz="1500" dirty="0">
                <a:solidFill>
                  <a:schemeClr val="bg1"/>
                </a:solidFill>
                <a:latin typeface="Arial" panose="020B0604020202020204" pitchFamily="34" charset="0"/>
                <a:cs typeface="Arial" panose="020B0604020202020204" pitchFamily="34" charset="0"/>
              </a:rPr>
              <a:t>,</a:t>
            </a:r>
            <a:r>
              <a:rPr lang="ru-RU" sz="1500" dirty="0">
                <a:solidFill>
                  <a:schemeClr val="bg1"/>
                </a:solidFill>
                <a:latin typeface="Arial" panose="020B0604020202020204" pitchFamily="34" charset="0"/>
                <a:cs typeface="Arial" panose="020B0604020202020204" pitchFamily="34" charset="0"/>
              </a:rPr>
              <a:t> </a:t>
            </a:r>
            <a:r>
              <a:rPr lang="ru-RU" sz="1500" dirty="0" err="1">
                <a:solidFill>
                  <a:schemeClr val="bg1"/>
                </a:solidFill>
                <a:latin typeface="Arial" panose="020B0604020202020204" pitchFamily="34" charset="0"/>
                <a:cs typeface="Arial" panose="020B0604020202020204" pitchFamily="34" charset="0"/>
              </a:rPr>
              <a:t>тихоокеанското</a:t>
            </a:r>
            <a:r>
              <a:rPr lang="ru-RU" sz="1500" dirty="0">
                <a:solidFill>
                  <a:schemeClr val="bg1"/>
                </a:solidFill>
                <a:latin typeface="Arial" panose="020B0604020202020204" pitchFamily="34" charset="0"/>
                <a:cs typeface="Arial" panose="020B0604020202020204" pitchFamily="34" charset="0"/>
              </a:rPr>
              <a:t> </a:t>
            </a:r>
            <a:r>
              <a:rPr lang="ru-RU" sz="1500" dirty="0" err="1">
                <a:solidFill>
                  <a:schemeClr val="bg1"/>
                </a:solidFill>
                <a:latin typeface="Arial" panose="020B0604020202020204" pitchFamily="34" charset="0"/>
                <a:cs typeface="Arial" panose="020B0604020202020204" pitchFamily="34" charset="0"/>
              </a:rPr>
              <a:t>крайбрие</a:t>
            </a:r>
            <a:r>
              <a:rPr lang="bg-BG" sz="1500" dirty="0" err="1">
                <a:solidFill>
                  <a:schemeClr val="bg1"/>
                </a:solidFill>
                <a:latin typeface="Arial" panose="020B0604020202020204" pitchFamily="34" charset="0"/>
                <a:cs typeface="Arial" panose="020B0604020202020204" pitchFamily="34" charset="0"/>
              </a:rPr>
              <a:t>жие</a:t>
            </a:r>
            <a:r>
              <a:rPr lang="bg-BG" sz="1500" dirty="0">
                <a:solidFill>
                  <a:schemeClr val="bg1"/>
                </a:solidFill>
                <a:latin typeface="Arial" panose="020B0604020202020204" pitchFamily="34" charset="0"/>
                <a:cs typeface="Arial" panose="020B0604020202020204" pitchFamily="34" charset="0"/>
              </a:rPr>
              <a:t> и в Мексиканската </a:t>
            </a:r>
            <a:r>
              <a:rPr lang="bg-BG" sz="1500" dirty="0" err="1">
                <a:solidFill>
                  <a:schemeClr val="bg1"/>
                </a:solidFill>
                <a:latin typeface="Arial" panose="020B0604020202020204" pitchFamily="34" charset="0"/>
                <a:cs typeface="Arial" panose="020B0604020202020204" pitchFamily="34" charset="0"/>
              </a:rPr>
              <a:t>планинкса</a:t>
            </a:r>
            <a:r>
              <a:rPr lang="bg-BG" sz="1500" dirty="0">
                <a:solidFill>
                  <a:schemeClr val="bg1"/>
                </a:solidFill>
                <a:latin typeface="Arial" panose="020B0604020202020204" pitchFamily="34" charset="0"/>
                <a:cs typeface="Arial" panose="020B0604020202020204" pitchFamily="34" charset="0"/>
              </a:rPr>
              <a:t> земя. Петте най – населени града са САЩ – 321мил., Мексико – 121мил. Канада 35,8 мил., Гватемала – 16 мил. и Куба – 11мил.</a:t>
            </a:r>
          </a:p>
          <a:p>
            <a:pPr>
              <a:buFont typeface="Arial" panose="020B0604020202020204" pitchFamily="34" charset="0"/>
              <a:buChar char="•"/>
            </a:pPr>
            <a:r>
              <a:rPr lang="bg-BG" sz="1500" dirty="0">
                <a:solidFill>
                  <a:schemeClr val="bg1"/>
                </a:solidFill>
                <a:latin typeface="Arial" panose="020B0604020202020204" pitchFamily="34" charset="0"/>
                <a:cs typeface="Arial" panose="020B0604020202020204" pitchFamily="34" charset="0"/>
              </a:rPr>
              <a:t> Корените на жителите са ескимосите и индианците. В континента преобладава много преселено население от други континенти и раси. </a:t>
            </a:r>
            <a:r>
              <a:rPr lang="bg-BG" sz="1500" b="0" i="0" dirty="0">
                <a:solidFill>
                  <a:schemeClr val="bg1"/>
                </a:solidFill>
                <a:effectLst/>
                <a:latin typeface="Arial" panose="020B0604020202020204" pitchFamily="34" charset="0"/>
                <a:cs typeface="Arial" panose="020B0604020202020204" pitchFamily="34" charset="0"/>
              </a:rPr>
              <a:t>Имиграцията на българите е много значителна също. Формират се общности в Чикаго, Лос Анджелис и Торонто.</a:t>
            </a:r>
          </a:p>
          <a:p>
            <a:pPr>
              <a:buFont typeface="Arial" panose="020B0604020202020204" pitchFamily="34" charset="0"/>
              <a:buChar char="•"/>
            </a:pPr>
            <a:r>
              <a:rPr lang="bg-BG" sz="1500" dirty="0">
                <a:solidFill>
                  <a:schemeClr val="bg1"/>
                </a:solidFill>
                <a:latin typeface="Arial" panose="020B0604020202020204" pitchFamily="34" charset="0"/>
                <a:cs typeface="Arial" panose="020B0604020202020204" pitchFamily="34" charset="0"/>
              </a:rPr>
              <a:t> Като религия най – преобладаваща е християнската с различните си клони(католицизъм, </a:t>
            </a:r>
            <a:r>
              <a:rPr lang="bg-BG" sz="1500" dirty="0" err="1">
                <a:solidFill>
                  <a:schemeClr val="bg1"/>
                </a:solidFill>
                <a:latin typeface="Arial" panose="020B0604020202020204" pitchFamily="34" charset="0"/>
                <a:cs typeface="Arial" panose="020B0604020202020204" pitchFamily="34" charset="0"/>
              </a:rPr>
              <a:t>протестанство</a:t>
            </a:r>
            <a:r>
              <a:rPr lang="bg-BG" sz="1500" dirty="0">
                <a:solidFill>
                  <a:schemeClr val="bg1"/>
                </a:solidFill>
                <a:latin typeface="Arial" panose="020B0604020202020204" pitchFamily="34" charset="0"/>
                <a:cs typeface="Arial" panose="020B0604020202020204" pitchFamily="34" charset="0"/>
              </a:rPr>
              <a:t> и източно православие)</a:t>
            </a:r>
          </a:p>
          <a:p>
            <a:pPr>
              <a:buFont typeface="Arial" panose="020B0604020202020204" pitchFamily="34" charset="0"/>
              <a:buChar char="•"/>
            </a:pPr>
            <a:r>
              <a:rPr lang="bg-BG" sz="1500" b="0" i="0" dirty="0">
                <a:solidFill>
                  <a:schemeClr val="bg1"/>
                </a:solidFill>
                <a:effectLst/>
                <a:latin typeface="Arial" panose="020B0604020202020204" pitchFamily="34" charset="0"/>
                <a:cs typeface="Arial" panose="020B0604020202020204" pitchFamily="34" charset="0"/>
              </a:rPr>
              <a:t> Като езици най – много се говори английския, следва испанския и след него френския.</a:t>
            </a:r>
            <a:endParaRPr lang="en-US" sz="1500" b="0" i="0" dirty="0">
              <a:solidFill>
                <a:schemeClr val="bg1"/>
              </a:solidFill>
              <a:effectLst/>
              <a:latin typeface="Arial" panose="020B0604020202020204" pitchFamily="34" charset="0"/>
              <a:cs typeface="Arial" panose="020B0604020202020204" pitchFamily="34" charset="0"/>
            </a:endParaRPr>
          </a:p>
        </p:txBody>
      </p:sp>
      <p:pic>
        <p:nvPicPr>
          <p:cNvPr id="5" name="Картина 4">
            <a:extLst>
              <a:ext uri="{FF2B5EF4-FFF2-40B4-BE49-F238E27FC236}">
                <a16:creationId xmlns:a16="http://schemas.microsoft.com/office/drawing/2014/main" id="{E88B2D17-44DF-43FB-ADA6-5CB5490CC09D}"/>
              </a:ext>
            </a:extLst>
          </p:cNvPr>
          <p:cNvPicPr>
            <a:picLocks noChangeAspect="1"/>
          </p:cNvPicPr>
          <p:nvPr/>
        </p:nvPicPr>
        <p:blipFill rotWithShape="1">
          <a:blip r:embed="rId3">
            <a:extLst>
              <a:ext uri="{28A0092B-C50C-407E-A947-70E740481C1C}">
                <a14:useLocalDpi xmlns:a14="http://schemas.microsoft.com/office/drawing/2010/main" val="0"/>
              </a:ext>
            </a:extLst>
          </a:blip>
          <a:srcRect l="6271" r="14393"/>
          <a:stretch/>
        </p:blipFill>
        <p:spPr>
          <a:xfrm>
            <a:off x="8606117" y="685805"/>
            <a:ext cx="2905400" cy="5486399"/>
          </a:xfrm>
          <a:prstGeom prst="rect">
            <a:avLst/>
          </a:prstGeom>
        </p:spPr>
      </p:pic>
    </p:spTree>
    <p:extLst>
      <p:ext uri="{BB962C8B-B14F-4D97-AF65-F5344CB8AC3E}">
        <p14:creationId xmlns:p14="http://schemas.microsoft.com/office/powerpoint/2010/main" val="1607239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Картина 10">
            <a:extLst>
              <a:ext uri="{FF2B5EF4-FFF2-40B4-BE49-F238E27FC236}">
                <a16:creationId xmlns:a16="http://schemas.microsoft.com/office/drawing/2014/main" id="{9FD2D8B1-ED80-4E06-94AB-5C5C90740853}"/>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b="30"/>
          <a:stretch/>
        </p:blipFill>
        <p:spPr>
          <a:xfrm>
            <a:off x="0" y="2052"/>
            <a:ext cx="12192000" cy="6855948"/>
          </a:xfrm>
          <a:prstGeom prst="rect">
            <a:avLst/>
          </a:prstGeom>
        </p:spPr>
      </p:pic>
      <p:sp>
        <p:nvSpPr>
          <p:cNvPr id="2" name="Заглавие 1">
            <a:extLst>
              <a:ext uri="{FF2B5EF4-FFF2-40B4-BE49-F238E27FC236}">
                <a16:creationId xmlns:a16="http://schemas.microsoft.com/office/drawing/2014/main" id="{7A62109B-E160-41DC-B075-15F9EB4D410C}"/>
              </a:ext>
            </a:extLst>
          </p:cNvPr>
          <p:cNvSpPr>
            <a:spLocks noGrp="1"/>
          </p:cNvSpPr>
          <p:nvPr>
            <p:ph type="title"/>
          </p:nvPr>
        </p:nvSpPr>
        <p:spPr>
          <a:xfrm>
            <a:off x="718291" y="97780"/>
            <a:ext cx="5277333" cy="1325563"/>
          </a:xfrm>
        </p:spPr>
        <p:txBody>
          <a:bodyPr>
            <a:normAutofit/>
          </a:bodyPr>
          <a:lstStyle/>
          <a:p>
            <a:r>
              <a:rPr lang="bg-BG" dirty="0"/>
              <a:t>Стопанство</a:t>
            </a:r>
            <a:endParaRPr lang="en-US" dirty="0"/>
          </a:p>
        </p:txBody>
      </p:sp>
      <p:sp>
        <p:nvSpPr>
          <p:cNvPr id="3" name="Контейнер за съдържание 2">
            <a:extLst>
              <a:ext uri="{FF2B5EF4-FFF2-40B4-BE49-F238E27FC236}">
                <a16:creationId xmlns:a16="http://schemas.microsoft.com/office/drawing/2014/main" id="{24F0AD13-16DB-4520-993B-E9C527E2DA12}"/>
              </a:ext>
            </a:extLst>
          </p:cNvPr>
          <p:cNvSpPr>
            <a:spLocks noGrp="1"/>
          </p:cNvSpPr>
          <p:nvPr>
            <p:ph idx="1"/>
          </p:nvPr>
        </p:nvSpPr>
        <p:spPr>
          <a:xfrm>
            <a:off x="333297" y="1098536"/>
            <a:ext cx="6047321" cy="5757411"/>
          </a:xfrm>
        </p:spPr>
        <p:txBody>
          <a:bodyPr anchor="t">
            <a:noAutofit/>
          </a:bodyPr>
          <a:lstStyle/>
          <a:p>
            <a:r>
              <a:rPr lang="bg-BG" sz="1200" dirty="0">
                <a:latin typeface="Arial" panose="020B0604020202020204" pitchFamily="34" charset="0"/>
                <a:cs typeface="Arial" panose="020B0604020202020204" pitchFamily="34" charset="0"/>
              </a:rPr>
              <a:t>Като цяло може да се характеризира със съвременна </a:t>
            </a:r>
            <a:r>
              <a:rPr lang="bg-BG" sz="1200" b="1" dirty="0">
                <a:latin typeface="Arial" panose="020B0604020202020204" pitchFamily="34" charset="0"/>
                <a:cs typeface="Arial" panose="020B0604020202020204" pitchFamily="34" charset="0"/>
              </a:rPr>
              <a:t>високотехнологична промишленост</a:t>
            </a:r>
            <a:r>
              <a:rPr lang="bg-BG" sz="1200" dirty="0">
                <a:latin typeface="Arial" panose="020B0604020202020204" pitchFamily="34" charset="0"/>
                <a:cs typeface="Arial" panose="020B0604020202020204" pitchFamily="34" charset="0"/>
              </a:rPr>
              <a:t>, </a:t>
            </a:r>
            <a:r>
              <a:rPr lang="bg-BG" sz="1200" b="1" dirty="0">
                <a:latin typeface="Arial" panose="020B0604020202020204" pitchFamily="34" charset="0"/>
                <a:cs typeface="Arial" panose="020B0604020202020204" pitchFamily="34" charset="0"/>
              </a:rPr>
              <a:t>високодоходно земеделие</a:t>
            </a:r>
            <a:r>
              <a:rPr lang="bg-BG" sz="1200" dirty="0">
                <a:latin typeface="Arial" panose="020B0604020202020204" pitchFamily="34" charset="0"/>
                <a:cs typeface="Arial" panose="020B0604020202020204" pitchFamily="34" charset="0"/>
              </a:rPr>
              <a:t>, </a:t>
            </a:r>
            <a:r>
              <a:rPr lang="bg-BG" sz="1200" b="1" dirty="0">
                <a:latin typeface="Arial" panose="020B0604020202020204" pitchFamily="34" charset="0"/>
                <a:cs typeface="Arial" panose="020B0604020202020204" pitchFamily="34" charset="0"/>
              </a:rPr>
              <a:t>модерен транспорт</a:t>
            </a:r>
            <a:r>
              <a:rPr lang="bg-BG" sz="1200" dirty="0">
                <a:latin typeface="Arial" panose="020B0604020202020204" pitchFamily="34" charset="0"/>
                <a:cs typeface="Arial" panose="020B0604020202020204" pitchFamily="34" charset="0"/>
              </a:rPr>
              <a:t>, бързо развиващ се </a:t>
            </a:r>
            <a:r>
              <a:rPr lang="bg-BG" sz="1200" b="1" dirty="0">
                <a:latin typeface="Arial" panose="020B0604020202020204" pitchFamily="34" charset="0"/>
                <a:cs typeface="Arial" panose="020B0604020202020204" pitchFamily="34" charset="0"/>
              </a:rPr>
              <a:t>туризъм</a:t>
            </a:r>
            <a:r>
              <a:rPr lang="bg-BG" sz="1200" dirty="0">
                <a:latin typeface="Arial" panose="020B0604020202020204" pitchFamily="34" charset="0"/>
                <a:cs typeface="Arial" panose="020B0604020202020204" pitchFamily="34" charset="0"/>
              </a:rPr>
              <a:t> и силно развита </a:t>
            </a:r>
            <a:r>
              <a:rPr lang="bg-BG" sz="1200" b="1" dirty="0">
                <a:latin typeface="Arial" panose="020B0604020202020204" pitchFamily="34" charset="0"/>
                <a:cs typeface="Arial" panose="020B0604020202020204" pitchFamily="34" charset="0"/>
              </a:rPr>
              <a:t>търговия</a:t>
            </a:r>
            <a:r>
              <a:rPr lang="bg-BG" sz="1200" dirty="0">
                <a:latin typeface="Arial" panose="020B0604020202020204" pitchFamily="34" charset="0"/>
                <a:cs typeface="Arial" panose="020B0604020202020204" pitchFamily="34" charset="0"/>
              </a:rPr>
              <a:t>. Климата на континента играе много голям фактор за стопанството. Субтропичният пояс и умереният доставят най – благоприятни условия за живеене и стопанска дейност. Съдейки по разпределението на полезни изкопаеми, добивни райони се образуват около Канадския щит, </a:t>
            </a:r>
            <a:r>
              <a:rPr lang="bg-BG" sz="1200" dirty="0" err="1">
                <a:latin typeface="Arial" panose="020B0604020202020204" pitchFamily="34" charset="0"/>
                <a:cs typeface="Arial" panose="020B0604020202020204" pitchFamily="34" charset="0"/>
              </a:rPr>
              <a:t>Апалачите</a:t>
            </a:r>
            <a:r>
              <a:rPr lang="bg-BG" sz="1200" dirty="0">
                <a:latin typeface="Arial" panose="020B0604020202020204" pitchFamily="34" charset="0"/>
                <a:cs typeface="Arial" panose="020B0604020202020204" pitchFamily="34" charset="0"/>
              </a:rPr>
              <a:t>, </a:t>
            </a:r>
            <a:r>
              <a:rPr lang="bg-BG" sz="1200" dirty="0" err="1">
                <a:latin typeface="Arial" panose="020B0604020202020204" pitchFamily="34" charset="0"/>
                <a:cs typeface="Arial" panose="020B0604020202020204" pitchFamily="34" charset="0"/>
              </a:rPr>
              <a:t>Скалисити</a:t>
            </a:r>
            <a:r>
              <a:rPr lang="bg-BG" sz="1200" dirty="0">
                <a:latin typeface="Arial" panose="020B0604020202020204" pitchFamily="34" charset="0"/>
                <a:cs typeface="Arial" panose="020B0604020202020204" pitchFamily="34" charset="0"/>
              </a:rPr>
              <a:t> планини и Мексиканската планинска земя.</a:t>
            </a:r>
          </a:p>
          <a:p>
            <a:r>
              <a:rPr lang="bg-BG" sz="1200" dirty="0">
                <a:latin typeface="Arial" panose="020B0604020202020204" pitchFamily="34" charset="0"/>
                <a:cs typeface="Arial" panose="020B0604020202020204" pitchFamily="34" charset="0"/>
              </a:rPr>
              <a:t>Главната причина, по-която стопанството се е оформило така е образованието на населението. Особено САЩ и Канада влагат много ресурси в образование, като там се намират едни от най – престижните университети.</a:t>
            </a:r>
            <a:r>
              <a:rPr lang="en-US" sz="1200" dirty="0">
                <a:latin typeface="Arial" panose="020B0604020202020204" pitchFamily="34" charset="0"/>
                <a:cs typeface="Arial" panose="020B0604020202020204" pitchFamily="34" charset="0"/>
              </a:rPr>
              <a:t> </a:t>
            </a:r>
            <a:r>
              <a:rPr lang="bg-BG" sz="1200" dirty="0">
                <a:latin typeface="Arial" panose="020B0604020202020204" pitchFamily="34" charset="0"/>
                <a:cs typeface="Arial" panose="020B0604020202020204" pitchFamily="34" charset="0"/>
              </a:rPr>
              <a:t>Например Калифорнийския технологически институт или по – лесно </a:t>
            </a:r>
            <a:r>
              <a:rPr lang="en-US" sz="1200" dirty="0" err="1">
                <a:latin typeface="Arial" panose="020B0604020202020204" pitchFamily="34" charset="0"/>
                <a:cs typeface="Arial" panose="020B0604020202020204" pitchFamily="34" charset="0"/>
              </a:rPr>
              <a:t>CalTech</a:t>
            </a:r>
            <a:r>
              <a:rPr lang="en-US" sz="1200" dirty="0">
                <a:latin typeface="Arial" panose="020B0604020202020204" pitchFamily="34" charset="0"/>
                <a:cs typeface="Arial" panose="020B0604020202020204" pitchFamily="34" charset="0"/>
              </a:rPr>
              <a:t>.</a:t>
            </a:r>
          </a:p>
          <a:p>
            <a:r>
              <a:rPr lang="bg-BG" sz="1200" b="1" dirty="0">
                <a:latin typeface="Arial" panose="020B0604020202020204" pitchFamily="34" charset="0"/>
                <a:cs typeface="Arial" panose="020B0604020202020204" pitchFamily="34" charset="0"/>
              </a:rPr>
              <a:t>Икономика</a:t>
            </a:r>
            <a:r>
              <a:rPr lang="bg-BG"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bg-BG" sz="1200" dirty="0">
                <a:latin typeface="Arial" panose="020B0604020202020204" pitchFamily="34" charset="0"/>
                <a:cs typeface="Arial" panose="020B0604020202020204" pitchFamily="34" charset="0"/>
              </a:rPr>
              <a:t>Икономиката на Северна Америка е най – добре развитата икономика в целия свят. В континента се създава близо 1/3 от световната промишлена и земеделска продукция и се извършва 1/5 от световната търговия.</a:t>
            </a:r>
            <a:r>
              <a:rPr lang="en-US" sz="1200" dirty="0">
                <a:latin typeface="Arial" panose="020B0604020202020204" pitchFamily="34" charset="0"/>
                <a:cs typeface="Arial" panose="020B0604020202020204" pitchFamily="34" charset="0"/>
              </a:rPr>
              <a:t> </a:t>
            </a:r>
            <a:r>
              <a:rPr lang="ru-RU" sz="1200" dirty="0">
                <a:latin typeface="Arial" panose="020B0604020202020204" pitchFamily="34" charset="0"/>
                <a:cs typeface="Arial" panose="020B0604020202020204" pitchFamily="34" charset="0"/>
              </a:rPr>
              <a:t>В </a:t>
            </a:r>
            <a:r>
              <a:rPr lang="ru-RU" sz="1200" dirty="0" err="1">
                <a:latin typeface="Arial" panose="020B0604020202020204" pitchFamily="34" charset="0"/>
                <a:cs typeface="Arial" panose="020B0604020202020204" pitchFamily="34" charset="0"/>
              </a:rPr>
              <a:t>икономическо</a:t>
            </a:r>
            <a:r>
              <a:rPr lang="ru-RU" sz="1200" dirty="0">
                <a:latin typeface="Arial" panose="020B0604020202020204" pitchFamily="34" charset="0"/>
                <a:cs typeface="Arial" panose="020B0604020202020204" pitchFamily="34" charset="0"/>
              </a:rPr>
              <a:t> отношение Канада и </a:t>
            </a:r>
            <a:r>
              <a:rPr lang="ru-RU" sz="1200" dirty="0" err="1">
                <a:latin typeface="Arial" panose="020B0604020202020204" pitchFamily="34" charset="0"/>
                <a:cs typeface="Arial" panose="020B0604020202020204" pitchFamily="34" charset="0"/>
              </a:rPr>
              <a:t>Съединените</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щати</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са</a:t>
            </a:r>
            <a:r>
              <a:rPr lang="ru-RU" sz="1200" dirty="0">
                <a:latin typeface="Arial" panose="020B0604020202020204" pitchFamily="34" charset="0"/>
                <a:cs typeface="Arial" panose="020B0604020202020204" pitchFamily="34" charset="0"/>
              </a:rPr>
              <a:t> най-</a:t>
            </a:r>
            <a:r>
              <a:rPr lang="ru-RU" sz="1200" dirty="0" err="1">
                <a:latin typeface="Arial" panose="020B0604020202020204" pitchFamily="34" charset="0"/>
                <a:cs typeface="Arial" panose="020B0604020202020204" pitchFamily="34" charset="0"/>
              </a:rPr>
              <a:t>развитите</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страни</a:t>
            </a:r>
            <a:r>
              <a:rPr lang="ru-RU" sz="1200" dirty="0">
                <a:latin typeface="Arial" panose="020B0604020202020204" pitchFamily="34" charset="0"/>
                <a:cs typeface="Arial" panose="020B0604020202020204" pitchFamily="34" charset="0"/>
              </a:rPr>
              <a:t> в </a:t>
            </a:r>
            <a:r>
              <a:rPr lang="ru-RU" sz="1200" dirty="0" err="1">
                <a:latin typeface="Arial" panose="020B0604020202020204" pitchFamily="34" charset="0"/>
                <a:cs typeface="Arial" panose="020B0604020202020204" pitchFamily="34" charset="0"/>
              </a:rPr>
              <a:t>Северна</a:t>
            </a:r>
            <a:r>
              <a:rPr lang="ru-RU" sz="1200" dirty="0">
                <a:latin typeface="Arial" panose="020B0604020202020204" pitchFamily="34" charset="0"/>
                <a:cs typeface="Arial" panose="020B0604020202020204" pitchFamily="34" charset="0"/>
              </a:rPr>
              <a:t> Америка, </a:t>
            </a:r>
            <a:r>
              <a:rPr lang="ru-RU" sz="1200" dirty="0" err="1">
                <a:latin typeface="Arial" panose="020B0604020202020204" pitchFamily="34" charset="0"/>
                <a:cs typeface="Arial" panose="020B0604020202020204" pitchFamily="34" charset="0"/>
              </a:rPr>
              <a:t>следвани</a:t>
            </a:r>
            <a:r>
              <a:rPr lang="ru-RU" sz="1200" dirty="0">
                <a:latin typeface="Arial" panose="020B0604020202020204" pitchFamily="34" charset="0"/>
                <a:cs typeface="Arial" panose="020B0604020202020204" pitchFamily="34" charset="0"/>
              </a:rPr>
              <a:t> от </a:t>
            </a:r>
            <a:r>
              <a:rPr lang="ru-RU" sz="1200" dirty="0" err="1">
                <a:latin typeface="Arial" panose="020B0604020202020204" pitchFamily="34" charset="0"/>
                <a:cs typeface="Arial" panose="020B0604020202020204" pitchFamily="34" charset="0"/>
              </a:rPr>
              <a:t>Мексико</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определяна</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като</a:t>
            </a:r>
            <a:r>
              <a:rPr lang="ru-RU" sz="1200" dirty="0">
                <a:latin typeface="Arial" panose="020B0604020202020204" pitchFamily="34" charset="0"/>
                <a:cs typeface="Arial" panose="020B0604020202020204" pitchFamily="34" charset="0"/>
              </a:rPr>
              <a:t> нова </a:t>
            </a:r>
            <a:r>
              <a:rPr lang="ru-RU" sz="1200" dirty="0" err="1">
                <a:latin typeface="Arial" panose="020B0604020202020204" pitchFamily="34" charset="0"/>
                <a:cs typeface="Arial" panose="020B0604020202020204" pitchFamily="34" charset="0"/>
              </a:rPr>
              <a:t>индустриална</a:t>
            </a:r>
            <a:r>
              <a:rPr lang="ru-RU" sz="1200" dirty="0">
                <a:latin typeface="Arial" panose="020B0604020202020204" pitchFamily="34" charset="0"/>
                <a:cs typeface="Arial" panose="020B0604020202020204" pitchFamily="34" charset="0"/>
              </a:rPr>
              <a:t> страна. </a:t>
            </a:r>
            <a:r>
              <a:rPr lang="ru-RU" sz="1200" dirty="0" err="1">
                <a:latin typeface="Arial" panose="020B0604020202020204" pitchFamily="34" charset="0"/>
                <a:cs typeface="Arial" panose="020B0604020202020204" pitchFamily="34" charset="0"/>
              </a:rPr>
              <a:t>Страните</a:t>
            </a:r>
            <a:r>
              <a:rPr lang="ru-RU" sz="1200" dirty="0">
                <a:latin typeface="Arial" panose="020B0604020202020204" pitchFamily="34" charset="0"/>
                <a:cs typeface="Arial" panose="020B0604020202020204" pitchFamily="34" charset="0"/>
              </a:rPr>
              <a:t> от </a:t>
            </a:r>
            <a:r>
              <a:rPr lang="ru-RU" sz="1200" dirty="0" err="1">
                <a:latin typeface="Arial" panose="020B0604020202020204" pitchFamily="34" charset="0"/>
                <a:cs typeface="Arial" panose="020B0604020202020204" pitchFamily="34" charset="0"/>
              </a:rPr>
              <a:t>Централна</a:t>
            </a:r>
            <a:r>
              <a:rPr lang="ru-RU" sz="1200" dirty="0">
                <a:latin typeface="Arial" panose="020B0604020202020204" pitchFamily="34" charset="0"/>
                <a:cs typeface="Arial" panose="020B0604020202020204" pitchFamily="34" charset="0"/>
              </a:rPr>
              <a:t> Америка и </a:t>
            </a:r>
            <a:r>
              <a:rPr lang="ru-RU" sz="1200" dirty="0" err="1">
                <a:latin typeface="Arial" panose="020B0604020202020204" pitchFamily="34" charset="0"/>
                <a:cs typeface="Arial" panose="020B0604020202020204" pitchFamily="34" charset="0"/>
              </a:rPr>
              <a:t>Антилските</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острови</a:t>
            </a:r>
            <a:r>
              <a:rPr lang="ru-RU" sz="1200" dirty="0">
                <a:latin typeface="Arial" panose="020B0604020202020204" pitchFamily="34" charset="0"/>
                <a:cs typeface="Arial" panose="020B0604020202020204" pitchFamily="34" charset="0"/>
              </a:rPr>
              <a:t> се </a:t>
            </a:r>
            <a:r>
              <a:rPr lang="ru-RU" sz="1200" dirty="0" err="1">
                <a:latin typeface="Arial" panose="020B0604020202020204" pitchFamily="34" charset="0"/>
                <a:cs typeface="Arial" panose="020B0604020202020204" pitchFamily="34" charset="0"/>
              </a:rPr>
              <a:t>намират</a:t>
            </a:r>
            <a:r>
              <a:rPr lang="ru-RU" sz="1200" dirty="0">
                <a:latin typeface="Arial" panose="020B0604020202020204" pitchFamily="34" charset="0"/>
                <a:cs typeface="Arial" panose="020B0604020202020204" pitchFamily="34" charset="0"/>
              </a:rPr>
              <a:t> на различно </a:t>
            </a:r>
            <a:r>
              <a:rPr lang="ru-RU" sz="1200" dirty="0" err="1">
                <a:latin typeface="Arial" panose="020B0604020202020204" pitchFamily="34" charset="0"/>
                <a:cs typeface="Arial" panose="020B0604020202020204" pitchFamily="34" charset="0"/>
              </a:rPr>
              <a:t>ниво</a:t>
            </a:r>
            <a:r>
              <a:rPr lang="ru-RU" sz="1200" dirty="0">
                <a:latin typeface="Arial" panose="020B0604020202020204" pitchFamily="34" charset="0"/>
                <a:cs typeface="Arial" panose="020B0604020202020204" pitchFamily="34" charset="0"/>
              </a:rPr>
              <a:t> на </a:t>
            </a:r>
            <a:r>
              <a:rPr lang="ru-RU" sz="1200" dirty="0" err="1">
                <a:latin typeface="Arial" panose="020B0604020202020204" pitchFamily="34" charset="0"/>
                <a:cs typeface="Arial" panose="020B0604020202020204" pitchFamily="34" charset="0"/>
              </a:rPr>
              <a:t>икономическо</a:t>
            </a:r>
            <a:r>
              <a:rPr lang="ru-RU" sz="1200" dirty="0">
                <a:latin typeface="Arial" panose="020B0604020202020204" pitchFamily="34" charset="0"/>
                <a:cs typeface="Arial" panose="020B0604020202020204" pitchFamily="34" charset="0"/>
              </a:rPr>
              <a:t> и </a:t>
            </a:r>
            <a:r>
              <a:rPr lang="ru-RU" sz="1200" dirty="0" err="1">
                <a:latin typeface="Arial" panose="020B0604020202020204" pitchFamily="34" charset="0"/>
                <a:cs typeface="Arial" panose="020B0604020202020204" pitchFamily="34" charset="0"/>
              </a:rPr>
              <a:t>социално</a:t>
            </a:r>
            <a:r>
              <a:rPr lang="ru-RU" sz="1200" dirty="0">
                <a:latin typeface="Arial" panose="020B0604020202020204" pitchFamily="34" charset="0"/>
                <a:cs typeface="Arial" panose="020B0604020202020204" pitchFamily="34" charset="0"/>
              </a:rPr>
              <a:t> развитие. Например, </a:t>
            </a:r>
            <a:r>
              <a:rPr lang="ru-RU" sz="1200" dirty="0" err="1">
                <a:latin typeface="Arial" panose="020B0604020202020204" pitchFamily="34" charset="0"/>
                <a:cs typeface="Arial" panose="020B0604020202020204" pitchFamily="34" charset="0"/>
              </a:rPr>
              <a:t>някои</a:t>
            </a:r>
            <a:r>
              <a:rPr lang="ru-RU" sz="1200" dirty="0">
                <a:latin typeface="Arial" panose="020B0604020202020204" pitchFamily="34" charset="0"/>
                <a:cs typeface="Arial" panose="020B0604020202020204" pitchFamily="34" charset="0"/>
              </a:rPr>
              <a:t> малки </a:t>
            </a:r>
            <a:r>
              <a:rPr lang="ru-RU" sz="1200" dirty="0" err="1">
                <a:latin typeface="Arial" panose="020B0604020202020204" pitchFamily="34" charset="0"/>
                <a:cs typeface="Arial" panose="020B0604020202020204" pitchFamily="34" charset="0"/>
              </a:rPr>
              <a:t>островни</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държави</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като</a:t>
            </a:r>
            <a:r>
              <a:rPr lang="ru-RU" sz="1200" dirty="0">
                <a:latin typeface="Arial" panose="020B0604020202020204" pitchFamily="34" charset="0"/>
                <a:cs typeface="Arial" panose="020B0604020202020204" pitchFamily="34" charset="0"/>
              </a:rPr>
              <a:t> Барбадос, Тринидад и Тобаго и Антигуа и Барбуда </a:t>
            </a:r>
            <a:r>
              <a:rPr lang="ru-RU" sz="1200" dirty="0" err="1">
                <a:latin typeface="Arial" panose="020B0604020202020204" pitchFamily="34" charset="0"/>
                <a:cs typeface="Arial" panose="020B0604020202020204" pitchFamily="34" charset="0"/>
              </a:rPr>
              <a:t>имат</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по-висок</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брутен</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вътрешен</a:t>
            </a:r>
            <a:r>
              <a:rPr lang="ru-RU" sz="1200" dirty="0">
                <a:latin typeface="Arial" panose="020B0604020202020204" pitchFamily="34" charset="0"/>
                <a:cs typeface="Arial" panose="020B0604020202020204" pitchFamily="34" charset="0"/>
              </a:rPr>
              <a:t> продукт (БВП) на глава от </a:t>
            </a:r>
            <a:r>
              <a:rPr lang="ru-RU" sz="1200" dirty="0" err="1">
                <a:latin typeface="Arial" panose="020B0604020202020204" pitchFamily="34" charset="0"/>
                <a:cs typeface="Arial" panose="020B0604020202020204" pitchFamily="34" charset="0"/>
              </a:rPr>
              <a:t>населението</a:t>
            </a:r>
            <a:r>
              <a:rPr lang="ru-RU" sz="1200" dirty="0">
                <a:latin typeface="Arial" panose="020B0604020202020204" pitchFamily="34" charset="0"/>
                <a:cs typeface="Arial" panose="020B0604020202020204" pitchFamily="34" charset="0"/>
              </a:rPr>
              <a:t> от </a:t>
            </a:r>
            <a:r>
              <a:rPr lang="ru-RU" sz="1200" dirty="0" err="1">
                <a:latin typeface="Arial" panose="020B0604020202020204" pitchFamily="34" charset="0"/>
                <a:cs typeface="Arial" panose="020B0604020202020204" pitchFamily="34" charset="0"/>
              </a:rPr>
              <a:t>Мексико</a:t>
            </a:r>
            <a:r>
              <a:rPr lang="ru-RU" sz="1200" dirty="0">
                <a:latin typeface="Arial" panose="020B0604020202020204" pitchFamily="34" charset="0"/>
                <a:cs typeface="Arial" panose="020B0604020202020204" pitchFamily="34" charset="0"/>
              </a:rPr>
              <a:t>. Панама и Коста Рика </a:t>
            </a:r>
            <a:r>
              <a:rPr lang="ru-RU" sz="1200" dirty="0" err="1">
                <a:latin typeface="Arial" panose="020B0604020202020204" pitchFamily="34" charset="0"/>
                <a:cs typeface="Arial" panose="020B0604020202020204" pitchFamily="34" charset="0"/>
              </a:rPr>
              <a:t>имат</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значително</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по-високи</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стойности</a:t>
            </a:r>
            <a:r>
              <a:rPr lang="ru-RU" sz="1200" dirty="0">
                <a:latin typeface="Arial" panose="020B0604020202020204" pitchFamily="34" charset="0"/>
                <a:cs typeface="Arial" panose="020B0604020202020204" pitchFamily="34" charset="0"/>
              </a:rPr>
              <a:t> на БВП на глава от </a:t>
            </a:r>
            <a:r>
              <a:rPr lang="ru-RU" sz="1200" dirty="0" err="1">
                <a:latin typeface="Arial" panose="020B0604020202020204" pitchFamily="34" charset="0"/>
                <a:cs typeface="Arial" panose="020B0604020202020204" pitchFamily="34" charset="0"/>
              </a:rPr>
              <a:t>населението</a:t>
            </a:r>
            <a:r>
              <a:rPr lang="ru-RU" sz="1200" dirty="0">
                <a:latin typeface="Arial" panose="020B0604020202020204" pitchFamily="34" charset="0"/>
                <a:cs typeface="Arial" panose="020B0604020202020204" pitchFamily="34" charset="0"/>
              </a:rPr>
              <a:t> и на индекса на </a:t>
            </a:r>
            <a:r>
              <a:rPr lang="ru-RU" sz="1200" dirty="0" err="1">
                <a:latin typeface="Arial" panose="020B0604020202020204" pitchFamily="34" charset="0"/>
                <a:cs typeface="Arial" panose="020B0604020202020204" pitchFamily="34" charset="0"/>
              </a:rPr>
              <a:t>човешко</a:t>
            </a:r>
            <a:r>
              <a:rPr lang="ru-RU" sz="1200" dirty="0">
                <a:latin typeface="Arial" panose="020B0604020202020204" pitchFamily="34" charset="0"/>
                <a:cs typeface="Arial" panose="020B0604020202020204" pitchFamily="34" charset="0"/>
              </a:rPr>
              <a:t> развитие от </a:t>
            </a:r>
            <a:r>
              <a:rPr lang="ru-RU" sz="1200" dirty="0" err="1">
                <a:latin typeface="Arial" panose="020B0604020202020204" pitchFamily="34" charset="0"/>
                <a:cs typeface="Arial" panose="020B0604020202020204" pitchFamily="34" charset="0"/>
              </a:rPr>
              <a:t>останалите</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централноамерикански</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страни</a:t>
            </a:r>
            <a:r>
              <a:rPr lang="ru-RU" sz="1200" dirty="0">
                <a:latin typeface="Arial" panose="020B0604020202020204" pitchFamily="34" charset="0"/>
                <a:cs typeface="Arial" panose="020B0604020202020204" pitchFamily="34" charset="0"/>
              </a:rPr>
              <a:t>.</a:t>
            </a:r>
          </a:p>
          <a:p>
            <a:r>
              <a:rPr lang="ru-RU" sz="1200" dirty="0" err="1">
                <a:latin typeface="Arial" panose="020B0604020202020204" pitchFamily="34" charset="0"/>
                <a:cs typeface="Arial" panose="020B0604020202020204" pitchFamily="34" charset="0"/>
              </a:rPr>
              <a:t>Голям</a:t>
            </a:r>
            <a:r>
              <a:rPr lang="ru-RU" sz="1200" dirty="0">
                <a:latin typeface="Arial" panose="020B0604020202020204" pitchFamily="34" charset="0"/>
                <a:cs typeface="Arial" panose="020B0604020202020204" pitchFamily="34" charset="0"/>
              </a:rPr>
              <a:t> принос </a:t>
            </a:r>
            <a:r>
              <a:rPr lang="ru-RU" sz="1200" dirty="0" err="1">
                <a:latin typeface="Arial" panose="020B0604020202020204" pitchFamily="34" charset="0"/>
                <a:cs typeface="Arial" panose="020B0604020202020204" pitchFamily="34" charset="0"/>
              </a:rPr>
              <a:t>има</a:t>
            </a:r>
            <a:r>
              <a:rPr lang="ru-RU" sz="1200" dirty="0">
                <a:latin typeface="Arial" panose="020B0604020202020204" pitchFamily="34" charset="0"/>
                <a:cs typeface="Arial" panose="020B0604020202020204" pitchFamily="34" charset="0"/>
              </a:rPr>
              <a:t> и </a:t>
            </a:r>
            <a:r>
              <a:rPr lang="ru-RU" sz="1200" dirty="0" err="1">
                <a:latin typeface="Arial" panose="020B0604020202020204" pitchFamily="34" charset="0"/>
                <a:cs typeface="Arial" panose="020B0604020202020204" pitchFamily="34" charset="0"/>
              </a:rPr>
              <a:t>Северноамериканската</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асоциация</a:t>
            </a:r>
            <a:r>
              <a:rPr lang="ru-RU" sz="1200" dirty="0">
                <a:latin typeface="Arial" panose="020B0604020202020204" pitchFamily="34" charset="0"/>
                <a:cs typeface="Arial" panose="020B0604020202020204" pitchFamily="34" charset="0"/>
              </a:rPr>
              <a:t> за свободна </a:t>
            </a:r>
            <a:r>
              <a:rPr lang="ru-RU" sz="1200" dirty="0" err="1">
                <a:latin typeface="Arial" panose="020B0604020202020204" pitchFamily="34" charset="0"/>
                <a:cs typeface="Arial" panose="020B0604020202020204" pitchFamily="34" charset="0"/>
              </a:rPr>
              <a:t>търговия</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чиято</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основна</a:t>
            </a:r>
            <a:r>
              <a:rPr lang="ru-RU" sz="1200" dirty="0">
                <a:latin typeface="Arial" panose="020B0604020202020204" pitchFamily="34" charset="0"/>
                <a:cs typeface="Arial" panose="020B0604020202020204" pitchFamily="34" charset="0"/>
              </a:rPr>
              <a:t> цел е да </a:t>
            </a:r>
            <a:r>
              <a:rPr lang="ru-RU" sz="1200" dirty="0" err="1">
                <a:latin typeface="Arial" panose="020B0604020202020204" pitchFamily="34" charset="0"/>
                <a:cs typeface="Arial" panose="020B0604020202020204" pitchFamily="34" charset="0"/>
              </a:rPr>
              <a:t>премахне</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бариерите</a:t>
            </a:r>
            <a:r>
              <a:rPr lang="ru-RU" sz="1200" dirty="0">
                <a:latin typeface="Arial" panose="020B0604020202020204" pitchFamily="34" charset="0"/>
                <a:cs typeface="Arial" panose="020B0604020202020204" pitchFamily="34" charset="0"/>
              </a:rPr>
              <a:t> в </a:t>
            </a:r>
            <a:r>
              <a:rPr lang="ru-RU" sz="1200" dirty="0" err="1">
                <a:latin typeface="Arial" panose="020B0604020202020204" pitchFamily="34" charset="0"/>
                <a:cs typeface="Arial" panose="020B0604020202020204" pitchFamily="34" charset="0"/>
              </a:rPr>
              <a:t>търговията</a:t>
            </a:r>
            <a:r>
              <a:rPr lang="ru-RU" sz="1200" dirty="0">
                <a:latin typeface="Arial" panose="020B0604020202020204" pitchFamily="34" charset="0"/>
                <a:cs typeface="Arial" panose="020B0604020202020204" pitchFamily="34" charset="0"/>
              </a:rPr>
              <a:t> и </a:t>
            </a:r>
            <a:r>
              <a:rPr lang="ru-RU" sz="1200" dirty="0" err="1">
                <a:latin typeface="Arial" panose="020B0604020202020204" pitchFamily="34" charset="0"/>
                <a:cs typeface="Arial" panose="020B0604020202020204" pitchFamily="34" charset="0"/>
              </a:rPr>
              <a:t>инвестициите</a:t>
            </a:r>
            <a:r>
              <a:rPr lang="ru-RU" sz="1200" dirty="0">
                <a:latin typeface="Arial" panose="020B0604020202020204" pitchFamily="34" charset="0"/>
                <a:cs typeface="Arial" panose="020B0604020202020204" pitchFamily="34" charset="0"/>
              </a:rPr>
              <a:t> м/у САЩ, Канада и </a:t>
            </a:r>
            <a:r>
              <a:rPr lang="ru-RU" sz="1200" dirty="0" err="1">
                <a:latin typeface="Arial" panose="020B0604020202020204" pitchFamily="34" charset="0"/>
                <a:cs typeface="Arial" panose="020B0604020202020204" pitchFamily="34" charset="0"/>
              </a:rPr>
              <a:t>Мексико</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Подписва</a:t>
            </a:r>
            <a:r>
              <a:rPr lang="ru-RU" sz="1200" dirty="0">
                <a:latin typeface="Arial" panose="020B0604020202020204" pitchFamily="34" charset="0"/>
                <a:cs typeface="Arial" panose="020B0604020202020204" pitchFamily="34" charset="0"/>
              </a:rPr>
              <a:t> се </a:t>
            </a:r>
            <a:r>
              <a:rPr lang="ru-RU" sz="1200" dirty="0" err="1">
                <a:latin typeface="Arial" panose="020B0604020202020204" pitchFamily="34" charset="0"/>
                <a:cs typeface="Arial" panose="020B0604020202020204" pitchFamily="34" charset="0"/>
              </a:rPr>
              <a:t>през</a:t>
            </a:r>
            <a:r>
              <a:rPr lang="ru-RU" sz="1200" dirty="0">
                <a:latin typeface="Arial" panose="020B0604020202020204" pitchFamily="34" charset="0"/>
                <a:cs typeface="Arial" panose="020B0604020202020204" pitchFamily="34" charset="0"/>
              </a:rPr>
              <a:t> 1992г.</a:t>
            </a:r>
            <a:endParaRPr lang="bg-BG" sz="1200" dirty="0">
              <a:latin typeface="Arial" panose="020B0604020202020204" pitchFamily="34" charset="0"/>
              <a:cs typeface="Arial" panose="020B0604020202020204" pitchFamily="34" charset="0"/>
            </a:endParaRPr>
          </a:p>
        </p:txBody>
      </p:sp>
      <p:sp>
        <p:nvSpPr>
          <p:cNvPr id="16"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Картина 8">
            <a:extLst>
              <a:ext uri="{FF2B5EF4-FFF2-40B4-BE49-F238E27FC236}">
                <a16:creationId xmlns:a16="http://schemas.microsoft.com/office/drawing/2014/main" id="{4ABC9C4A-8DB2-4509-91FE-18B2E31A7159}"/>
              </a:ext>
            </a:extLst>
          </p:cNvPr>
          <p:cNvPicPr>
            <a:picLocks noChangeAspect="1"/>
          </p:cNvPicPr>
          <p:nvPr/>
        </p:nvPicPr>
        <p:blipFill rotWithShape="1">
          <a:blip r:embed="rId3">
            <a:extLst>
              <a:ext uri="{28A0092B-C50C-407E-A947-70E740481C1C}">
                <a14:useLocalDpi xmlns:a14="http://schemas.microsoft.com/office/drawing/2010/main" val="0"/>
              </a:ext>
            </a:extLst>
          </a:blip>
          <a:srcRect t="905" r="-2" b="12788"/>
          <a:stretch/>
        </p:blipFill>
        <p:spPr>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28794406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pace, Hurricane Wallpapers HD / Desktop and Mobile ...">
            <a:extLst>
              <a:ext uri="{FF2B5EF4-FFF2-40B4-BE49-F238E27FC236}">
                <a16:creationId xmlns:a16="http://schemas.microsoft.com/office/drawing/2014/main" id="{0E327564-1B86-4489-8B35-14726B3493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41" t="9091" r="12535"/>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лавие 1">
            <a:extLst>
              <a:ext uri="{FF2B5EF4-FFF2-40B4-BE49-F238E27FC236}">
                <a16:creationId xmlns:a16="http://schemas.microsoft.com/office/drawing/2014/main" id="{28418B12-3C5A-4A5E-AF75-77F5474370D9}"/>
              </a:ext>
            </a:extLst>
          </p:cNvPr>
          <p:cNvSpPr>
            <a:spLocks noGrp="1"/>
          </p:cNvSpPr>
          <p:nvPr>
            <p:ph type="title"/>
          </p:nvPr>
        </p:nvSpPr>
        <p:spPr>
          <a:xfrm>
            <a:off x="371094" y="1161288"/>
            <a:ext cx="3438144" cy="1124712"/>
          </a:xfrm>
        </p:spPr>
        <p:txBody>
          <a:bodyPr anchor="b">
            <a:normAutofit/>
          </a:bodyPr>
          <a:lstStyle/>
          <a:p>
            <a:r>
              <a:rPr lang="bg-BG" sz="2800"/>
              <a:t>Проблеми</a:t>
            </a:r>
            <a:endParaRPr lang="en-US" sz="280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Контейнер за съдържание 2">
            <a:extLst>
              <a:ext uri="{FF2B5EF4-FFF2-40B4-BE49-F238E27FC236}">
                <a16:creationId xmlns:a16="http://schemas.microsoft.com/office/drawing/2014/main" id="{9555E09D-E306-4E21-A209-54999F812A8B}"/>
              </a:ext>
            </a:extLst>
          </p:cNvPr>
          <p:cNvSpPr>
            <a:spLocks noGrp="1"/>
          </p:cNvSpPr>
          <p:nvPr>
            <p:ph idx="1"/>
          </p:nvPr>
        </p:nvSpPr>
        <p:spPr>
          <a:xfrm>
            <a:off x="371094" y="2718054"/>
            <a:ext cx="3438906" cy="3207258"/>
          </a:xfrm>
        </p:spPr>
        <p:txBody>
          <a:bodyPr anchor="t">
            <a:normAutofit/>
          </a:bodyPr>
          <a:lstStyle/>
          <a:p>
            <a:pPr marL="0" indent="0">
              <a:buNone/>
            </a:pPr>
            <a:r>
              <a:rPr lang="bg-BG" sz="1700" dirty="0"/>
              <a:t>Проблемите срещани са породени много от факта, че някой страни са много повече развити икономическо от други. Това води до големи социални контрасти. Отделно се срещат много природни бедствия, който допълнително имат много негативен ефект.</a:t>
            </a:r>
            <a:endParaRPr lang="en-US" sz="1700" dirty="0"/>
          </a:p>
          <a:p>
            <a:pPr marL="0" indent="0">
              <a:buNone/>
            </a:pPr>
            <a:endParaRPr lang="en-US" sz="1700" dirty="0"/>
          </a:p>
        </p:txBody>
      </p:sp>
    </p:spTree>
    <p:extLst>
      <p:ext uri="{BB962C8B-B14F-4D97-AF65-F5344CB8AC3E}">
        <p14:creationId xmlns:p14="http://schemas.microsoft.com/office/powerpoint/2010/main" val="165005188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027DFB85-36E0-473F-8CC3-A5EAFD494E80}"/>
              </a:ext>
            </a:extLst>
          </p:cNvPr>
          <p:cNvSpPr>
            <a:spLocks noGrp="1"/>
          </p:cNvSpPr>
          <p:nvPr>
            <p:ph type="title"/>
          </p:nvPr>
        </p:nvSpPr>
        <p:spPr>
          <a:xfrm>
            <a:off x="896528" y="619613"/>
            <a:ext cx="4524973" cy="2076333"/>
          </a:xfrm>
        </p:spPr>
        <p:txBody>
          <a:bodyPr vert="horz" lIns="91440" tIns="45720" rIns="91440" bIns="45720" rtlCol="0" anchor="t">
            <a:normAutofit/>
          </a:bodyPr>
          <a:lstStyle/>
          <a:p>
            <a:r>
              <a:rPr lang="en-US" sz="4100" dirty="0"/>
              <a:t>САЩ – </a:t>
            </a:r>
            <a:r>
              <a:rPr lang="en-US" sz="4100" dirty="0" err="1"/>
              <a:t>Съединените</a:t>
            </a:r>
            <a:r>
              <a:rPr lang="en-US" sz="4100" dirty="0"/>
              <a:t> </a:t>
            </a:r>
            <a:r>
              <a:rPr lang="en-US" sz="4100" dirty="0" err="1"/>
              <a:t>Американски</a:t>
            </a:r>
            <a:r>
              <a:rPr lang="en-US" sz="4100" dirty="0"/>
              <a:t> </a:t>
            </a:r>
            <a:r>
              <a:rPr lang="en-US" sz="4100" dirty="0" err="1"/>
              <a:t>Щати</a:t>
            </a:r>
            <a:r>
              <a:rPr lang="en-US" sz="4100" dirty="0"/>
              <a:t>.</a:t>
            </a:r>
          </a:p>
        </p:txBody>
      </p:sp>
      <p:sp>
        <p:nvSpPr>
          <p:cNvPr id="3" name="Контейнер за съдържание 2">
            <a:extLst>
              <a:ext uri="{FF2B5EF4-FFF2-40B4-BE49-F238E27FC236}">
                <a16:creationId xmlns:a16="http://schemas.microsoft.com/office/drawing/2014/main" id="{F90EFE45-444A-494C-AB5B-AC5770825FBE}"/>
              </a:ext>
            </a:extLst>
          </p:cNvPr>
          <p:cNvSpPr>
            <a:spLocks noGrp="1"/>
          </p:cNvSpPr>
          <p:nvPr>
            <p:ph idx="1"/>
          </p:nvPr>
        </p:nvSpPr>
        <p:spPr>
          <a:xfrm>
            <a:off x="896528" y="2555060"/>
            <a:ext cx="4524973" cy="2437726"/>
          </a:xfrm>
        </p:spPr>
        <p:txBody>
          <a:bodyPr vert="horz" lIns="91440" tIns="45720" rIns="91440" bIns="45720" rtlCol="0" anchor="b">
            <a:normAutofit lnSpcReduction="10000"/>
          </a:bodyPr>
          <a:lstStyle/>
          <a:p>
            <a:pPr marL="0" indent="0">
              <a:buNone/>
            </a:pPr>
            <a:r>
              <a:rPr lang="ru-RU" sz="1800" dirty="0" err="1">
                <a:latin typeface="Arial" panose="020B0604020202020204" pitchFamily="34" charset="0"/>
                <a:cs typeface="Arial" panose="020B0604020202020204" pitchFamily="34" charset="0"/>
              </a:rPr>
              <a:t>Официално</a:t>
            </a:r>
            <a:r>
              <a:rPr lang="ru-RU" sz="1800" dirty="0">
                <a:latin typeface="Arial" panose="020B0604020202020204" pitchFamily="34" charset="0"/>
                <a:cs typeface="Arial" panose="020B0604020202020204" pitchFamily="34" charset="0"/>
              </a:rPr>
              <a:t> САЩ е </a:t>
            </a:r>
            <a:r>
              <a:rPr lang="ru-RU" sz="1800" dirty="0" err="1">
                <a:latin typeface="Arial" panose="020B0604020202020204" pitchFamily="34" charset="0"/>
                <a:cs typeface="Arial" panose="020B0604020202020204" pitchFamily="34" charset="0"/>
              </a:rPr>
              <a:t>федерална</a:t>
            </a:r>
            <a:r>
              <a:rPr lang="ru-RU" sz="1800" dirty="0">
                <a:latin typeface="Arial" panose="020B0604020202020204" pitchFamily="34" charset="0"/>
                <a:cs typeface="Arial" panose="020B0604020202020204" pitchFamily="34" charset="0"/>
              </a:rPr>
              <a:t> конституционна </a:t>
            </a:r>
            <a:r>
              <a:rPr lang="ru-RU" sz="1800" dirty="0" err="1">
                <a:latin typeface="Arial" panose="020B0604020202020204" pitchFamily="34" charset="0"/>
                <a:cs typeface="Arial" panose="020B0604020202020204" pitchFamily="34" charset="0"/>
              </a:rPr>
              <a:t>република</a:t>
            </a:r>
            <a:r>
              <a:rPr lang="ru-RU" sz="1800" dirty="0">
                <a:latin typeface="Arial" panose="020B0604020202020204" pitchFamily="34" charset="0"/>
                <a:cs typeface="Arial" panose="020B0604020202020204" pitchFamily="34" charset="0"/>
              </a:rPr>
              <a:t>, </a:t>
            </a:r>
            <a:r>
              <a:rPr lang="ru-RU" sz="1800" dirty="0" err="1">
                <a:latin typeface="Arial" panose="020B0604020202020204" pitchFamily="34" charset="0"/>
                <a:cs typeface="Arial" panose="020B0604020202020204" pitchFamily="34" charset="0"/>
              </a:rPr>
              <a:t>състояща</a:t>
            </a:r>
            <a:r>
              <a:rPr lang="ru-RU" sz="1800" dirty="0">
                <a:latin typeface="Arial" panose="020B0604020202020204" pitchFamily="34" charset="0"/>
                <a:cs typeface="Arial" panose="020B0604020202020204" pitchFamily="34" charset="0"/>
              </a:rPr>
              <a:t> се от 50 </a:t>
            </a:r>
            <a:r>
              <a:rPr lang="ru-RU" sz="1800" dirty="0" err="1">
                <a:latin typeface="Arial" panose="020B0604020202020204" pitchFamily="34" charset="0"/>
                <a:cs typeface="Arial" panose="020B0604020202020204" pitchFamily="34" charset="0"/>
              </a:rPr>
              <a:t>щата</a:t>
            </a:r>
            <a:r>
              <a:rPr lang="ru-RU" sz="1800" dirty="0">
                <a:latin typeface="Arial" panose="020B0604020202020204" pitchFamily="34" charset="0"/>
                <a:cs typeface="Arial" panose="020B0604020202020204" pitchFamily="34" charset="0"/>
              </a:rPr>
              <a:t> </a:t>
            </a:r>
            <a:r>
              <a:rPr lang="bg-BG" sz="1800" dirty="0">
                <a:latin typeface="Arial" panose="020B0604020202020204" pitchFamily="34" charset="0"/>
                <a:cs typeface="Arial" panose="020B0604020202020204" pitchFamily="34" charset="0"/>
              </a:rPr>
              <a:t> </a:t>
            </a:r>
            <a:r>
              <a:rPr lang="bg-BG" sz="1800" dirty="0" err="1">
                <a:latin typeface="Arial" panose="020B0604020202020204" pitchFamily="34" charset="0"/>
                <a:cs typeface="Arial" panose="020B0604020202020204" pitchFamily="34" charset="0"/>
              </a:rPr>
              <a:t>Площа</a:t>
            </a:r>
            <a:r>
              <a:rPr lang="bg-BG" sz="1800" dirty="0">
                <a:latin typeface="Arial" panose="020B0604020202020204" pitchFamily="34" charset="0"/>
                <a:cs typeface="Arial" panose="020B0604020202020204" pitchFamily="34" charset="0"/>
              </a:rPr>
              <a:t> и е </a:t>
            </a:r>
            <a:r>
              <a:rPr lang="en-US" sz="1800" i="0" dirty="0">
                <a:effectLst/>
                <a:latin typeface="Arial" panose="020B0604020202020204" pitchFamily="34" charset="0"/>
                <a:cs typeface="Arial" panose="020B0604020202020204" pitchFamily="34" charset="0"/>
              </a:rPr>
              <a:t>9 826 675</a:t>
            </a:r>
            <a:r>
              <a:rPr lang="bg-BG" sz="1800" i="0" dirty="0">
                <a:effectLst/>
                <a:latin typeface="Arial" panose="020B0604020202020204" pitchFamily="34" charset="0"/>
                <a:cs typeface="Arial" panose="020B0604020202020204" pitchFamily="34" charset="0"/>
              </a:rPr>
              <a:t> км2. Столицата е Вашингтон,</a:t>
            </a:r>
            <a:r>
              <a:rPr lang="bg-BG" sz="1800" dirty="0">
                <a:latin typeface="Arial" panose="020B0604020202020204" pitchFamily="34" charset="0"/>
                <a:cs typeface="Arial" panose="020B0604020202020204" pitchFamily="34" charset="0"/>
              </a:rPr>
              <a:t> а населението според измервания през 2019 е около </a:t>
            </a:r>
            <a:r>
              <a:rPr lang="en-US" sz="1800" i="0" dirty="0">
                <a:effectLst/>
                <a:latin typeface="Arial" panose="020B0604020202020204" pitchFamily="34" charset="0"/>
                <a:cs typeface="Arial" panose="020B0604020202020204" pitchFamily="34" charset="0"/>
              </a:rPr>
              <a:t>328 239 523</a:t>
            </a:r>
            <a:r>
              <a:rPr lang="bg-BG" sz="1800" i="0" dirty="0">
                <a:effectLst/>
                <a:latin typeface="Arial" panose="020B0604020202020204" pitchFamily="34" charset="0"/>
                <a:cs typeface="Arial" panose="020B0604020202020204" pitchFamily="34" charset="0"/>
              </a:rPr>
              <a:t>. Морската и граница е над 23хил км2.</a:t>
            </a:r>
          </a:p>
          <a:p>
            <a:pPr marL="0" indent="0">
              <a:buNone/>
            </a:pPr>
            <a:r>
              <a:rPr lang="ru-RU" sz="1800" i="0" dirty="0" err="1">
                <a:effectLst/>
                <a:latin typeface="Arial" panose="020B0604020202020204" pitchFamily="34" charset="0"/>
                <a:cs typeface="Arial" panose="020B0604020202020204" pitchFamily="34" charset="0"/>
              </a:rPr>
              <a:t>Състои</a:t>
            </a:r>
            <a:r>
              <a:rPr lang="ru-RU" sz="1800" i="0" dirty="0">
                <a:effectLst/>
                <a:latin typeface="Arial" panose="020B0604020202020204" pitchFamily="34" charset="0"/>
                <a:cs typeface="Arial" panose="020B0604020202020204" pitchFamily="34" charset="0"/>
              </a:rPr>
              <a:t> се от </a:t>
            </a:r>
            <a:r>
              <a:rPr lang="ru-RU" sz="1800" i="0" dirty="0" err="1">
                <a:effectLst/>
                <a:latin typeface="Arial" panose="020B0604020202020204" pitchFamily="34" charset="0"/>
                <a:cs typeface="Arial" panose="020B0604020202020204" pitchFamily="34" charset="0"/>
              </a:rPr>
              <a:t>континентална</a:t>
            </a:r>
            <a:r>
              <a:rPr lang="ru-RU" sz="1800" i="0" dirty="0">
                <a:effectLst/>
                <a:latin typeface="Arial" panose="020B0604020202020204" pitchFamily="34" charset="0"/>
                <a:cs typeface="Arial" panose="020B0604020202020204" pitchFamily="34" charset="0"/>
              </a:rPr>
              <a:t>, </a:t>
            </a:r>
            <a:r>
              <a:rPr lang="ru-RU" sz="1800" i="0" dirty="0" err="1">
                <a:effectLst/>
                <a:latin typeface="Arial" panose="020B0604020202020204" pitchFamily="34" charset="0"/>
                <a:cs typeface="Arial" panose="020B0604020202020204" pitchFamily="34" charset="0"/>
              </a:rPr>
              <a:t>полуостровна</a:t>
            </a:r>
            <a:r>
              <a:rPr lang="ru-RU" sz="1800" i="0" dirty="0">
                <a:effectLst/>
                <a:latin typeface="Arial" panose="020B0604020202020204" pitchFamily="34" charset="0"/>
                <a:cs typeface="Arial" panose="020B0604020202020204" pitchFamily="34" charset="0"/>
              </a:rPr>
              <a:t>(Аляска) и </a:t>
            </a:r>
            <a:r>
              <a:rPr lang="ru-RU" sz="1800" i="0" dirty="0" err="1">
                <a:effectLst/>
                <a:latin typeface="Arial" panose="020B0604020202020204" pitchFamily="34" charset="0"/>
                <a:cs typeface="Arial" panose="020B0604020202020204" pitchFamily="34" charset="0"/>
              </a:rPr>
              <a:t>островна</a:t>
            </a:r>
            <a:r>
              <a:rPr lang="ru-RU" sz="1800" i="0" dirty="0">
                <a:effectLst/>
                <a:latin typeface="Arial" panose="020B0604020202020204" pitchFamily="34" charset="0"/>
                <a:cs typeface="Arial" panose="020B0604020202020204" pitchFamily="34" charset="0"/>
              </a:rPr>
              <a:t> (</a:t>
            </a:r>
            <a:r>
              <a:rPr lang="ru-RU" sz="1800" i="0" dirty="0" err="1">
                <a:effectLst/>
                <a:latin typeface="Arial" panose="020B0604020202020204" pitchFamily="34" charset="0"/>
                <a:cs typeface="Arial" panose="020B0604020202020204" pitchFamily="34" charset="0"/>
              </a:rPr>
              <a:t>острови</a:t>
            </a:r>
            <a:r>
              <a:rPr lang="ru-RU" sz="1800" i="0" dirty="0">
                <a:effectLst/>
                <a:latin typeface="Arial" panose="020B0604020202020204" pitchFamily="34" charset="0"/>
                <a:cs typeface="Arial" panose="020B0604020202020204" pitchFamily="34" charset="0"/>
              </a:rPr>
              <a:t> в </a:t>
            </a:r>
            <a:r>
              <a:rPr lang="ru-RU" sz="1800" i="0" dirty="0" err="1">
                <a:effectLst/>
                <a:latin typeface="Arial" panose="020B0604020202020204" pitchFamily="34" charset="0"/>
                <a:cs typeface="Arial" panose="020B0604020202020204" pitchFamily="34" charset="0"/>
              </a:rPr>
              <a:t>Карибско</a:t>
            </a:r>
            <a:r>
              <a:rPr lang="ru-RU" sz="1800" i="0" dirty="0">
                <a:effectLst/>
                <a:latin typeface="Arial" panose="020B0604020202020204" pitchFamily="34" charset="0"/>
                <a:cs typeface="Arial" panose="020B0604020202020204" pitchFamily="34" charset="0"/>
              </a:rPr>
              <a:t> море и </a:t>
            </a:r>
            <a:r>
              <a:rPr lang="ru-RU" sz="1800" i="0" dirty="0" err="1">
                <a:effectLst/>
                <a:latin typeface="Arial" panose="020B0604020202020204" pitchFamily="34" charset="0"/>
                <a:cs typeface="Arial" panose="020B0604020202020204" pitchFamily="34" charset="0"/>
              </a:rPr>
              <a:t>Тихия</a:t>
            </a:r>
            <a:r>
              <a:rPr lang="ru-RU" sz="1800" i="0" dirty="0">
                <a:effectLst/>
                <a:latin typeface="Arial" panose="020B0604020202020204" pitchFamily="34" charset="0"/>
                <a:cs typeface="Arial" panose="020B0604020202020204" pitchFamily="34" charset="0"/>
              </a:rPr>
              <a:t> </a:t>
            </a:r>
            <a:r>
              <a:rPr lang="ru-RU" sz="1800" i="0" dirty="0" err="1">
                <a:effectLst/>
                <a:latin typeface="Arial" panose="020B0604020202020204" pitchFamily="34" charset="0"/>
                <a:cs typeface="Arial" panose="020B0604020202020204" pitchFamily="34" charset="0"/>
              </a:rPr>
              <a:t>океа</a:t>
            </a:r>
            <a:r>
              <a:rPr lang="ru-RU" sz="1800" i="0" dirty="0">
                <a:effectLst/>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p:txBody>
      </p:sp>
      <p:sp>
        <p:nvSpPr>
          <p:cNvPr id="192" name="Freeform: Shape 19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Местоположение на САЩ">
            <a:extLst>
              <a:ext uri="{FF2B5EF4-FFF2-40B4-BE49-F238E27FC236}">
                <a16:creationId xmlns:a16="http://schemas.microsoft.com/office/drawing/2014/main" id="{72D74506-391A-47A0-97F9-4CC34084D3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54"/>
          <a:stretch/>
        </p:blipFill>
        <p:spPr bwMode="auto">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939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2050"/>
                                        </p:tgtEl>
                                        <p:attrNameLst>
                                          <p:attrName>style.visibility</p:attrName>
                                        </p:attrNameLst>
                                      </p:cBhvr>
                                      <p:to>
                                        <p:strVal val="visible"/>
                                      </p:to>
                                    </p:set>
                                    <p:animEffect transition="in" filter="fade">
                                      <p:cBhvr>
                                        <p:cTn id="7" dur="700"/>
                                        <p:tgtEl>
                                          <p:spTgt spid="2050"/>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Картина 4" descr="Картина, която съдържа небе, открито, залез, поле&#10;&#10;Описанието е генерирано автоматично">
            <a:extLst>
              <a:ext uri="{FF2B5EF4-FFF2-40B4-BE49-F238E27FC236}">
                <a16:creationId xmlns:a16="http://schemas.microsoft.com/office/drawing/2014/main" id="{6427C3F6-29F6-41CC-97B7-37D016E8269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r="18060"/>
          <a:stretch/>
        </p:blipFill>
        <p:spPr>
          <a:xfrm>
            <a:off x="20" y="10"/>
            <a:ext cx="8450297" cy="6857990"/>
          </a:xfrm>
          <a:prstGeom prst="rect">
            <a:avLst/>
          </a:prstGeom>
        </p:spPr>
      </p:pic>
      <p:sp>
        <p:nvSpPr>
          <p:cNvPr id="2" name="Заглавие 1">
            <a:extLst>
              <a:ext uri="{FF2B5EF4-FFF2-40B4-BE49-F238E27FC236}">
                <a16:creationId xmlns:a16="http://schemas.microsoft.com/office/drawing/2014/main" id="{C450473A-BFCE-49AC-B645-3C8B580F31D4}"/>
              </a:ext>
            </a:extLst>
          </p:cNvPr>
          <p:cNvSpPr>
            <a:spLocks noGrp="1"/>
          </p:cNvSpPr>
          <p:nvPr>
            <p:ph type="title"/>
          </p:nvPr>
        </p:nvSpPr>
        <p:spPr>
          <a:xfrm>
            <a:off x="838201" y="365125"/>
            <a:ext cx="5251316" cy="1627636"/>
          </a:xfrm>
        </p:spPr>
        <p:txBody>
          <a:bodyPr>
            <a:normAutofit/>
          </a:bodyPr>
          <a:lstStyle/>
          <a:p>
            <a:r>
              <a:rPr lang="bg-BG">
                <a:solidFill>
                  <a:srgbClr val="FFFFFF"/>
                </a:solidFill>
              </a:rPr>
              <a:t>Природа </a:t>
            </a:r>
            <a:endParaRPr lang="en-US">
              <a:solidFill>
                <a:srgbClr val="FFFFFF"/>
              </a:solidFill>
            </a:endParaRPr>
          </a:p>
        </p:txBody>
      </p:sp>
      <p:sp>
        <p:nvSpPr>
          <p:cNvPr id="3" name="Контейнер за съдържание 2">
            <a:extLst>
              <a:ext uri="{FF2B5EF4-FFF2-40B4-BE49-F238E27FC236}">
                <a16:creationId xmlns:a16="http://schemas.microsoft.com/office/drawing/2014/main" id="{B6F9909E-73E6-4A46-A589-5D111041D879}"/>
              </a:ext>
            </a:extLst>
          </p:cNvPr>
          <p:cNvSpPr>
            <a:spLocks noGrp="1"/>
          </p:cNvSpPr>
          <p:nvPr>
            <p:ph idx="1"/>
          </p:nvPr>
        </p:nvSpPr>
        <p:spPr>
          <a:xfrm>
            <a:off x="838200" y="2219785"/>
            <a:ext cx="4619621" cy="3957178"/>
          </a:xfrm>
        </p:spPr>
        <p:txBody>
          <a:bodyPr>
            <a:normAutofit/>
          </a:bodyPr>
          <a:lstStyle/>
          <a:p>
            <a:r>
              <a:rPr lang="ru-RU" sz="1700" b="0" i="0">
                <a:solidFill>
                  <a:srgbClr val="FFFFFF"/>
                </a:solidFill>
                <a:effectLst/>
                <a:latin typeface="Arial" panose="020B0604020202020204" pitchFamily="34" charset="0"/>
              </a:rPr>
              <a:t>Природата на страната е изключително разнообразна – обширни низини и равнини, ниски и високи планини. Богати са водните ресурси на страната. През нея протичат големи реки: Мисисипи, Мисури, Колорадо, Колумбия и др. Обширни площи са заети от плодородни земи. Големи територии са покрити от гори и страната е богата на запаси от дървесина. Полезните изкопаеми са в основата на промишлената мощ на страната: нефт, земен газ, въглища, желязна руда, медна руда, боксит, руди на редки метали, злато, фосфорити и бронз, цинк и др.</a:t>
            </a:r>
            <a:endParaRPr lang="en-US" sz="1700">
              <a:solidFill>
                <a:srgbClr val="FFFFFF"/>
              </a:solidFill>
            </a:endParaRPr>
          </a:p>
        </p:txBody>
      </p:sp>
      <p:pic>
        <p:nvPicPr>
          <p:cNvPr id="7" name="Картина 6">
            <a:extLst>
              <a:ext uri="{FF2B5EF4-FFF2-40B4-BE49-F238E27FC236}">
                <a16:creationId xmlns:a16="http://schemas.microsoft.com/office/drawing/2014/main" id="{5FCF2A80-5E02-464B-B6F5-C1AAAC2DA0D1}"/>
              </a:ext>
            </a:extLst>
          </p:cNvPr>
          <p:cNvPicPr>
            <a:picLocks noChangeAspect="1"/>
          </p:cNvPicPr>
          <p:nvPr/>
        </p:nvPicPr>
        <p:blipFill rotWithShape="1">
          <a:blip r:embed="rId3">
            <a:extLst>
              <a:ext uri="{28A0092B-C50C-407E-A947-70E740481C1C}">
                <a14:useLocalDpi xmlns:a14="http://schemas.microsoft.com/office/drawing/2010/main" val="0"/>
              </a:ext>
            </a:extLst>
          </a:blip>
          <a:srcRect l="37720" r="16415" b="-1"/>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6456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7DCB7EC2-32E0-4A25-95FA-54379A6F69B7}"/>
              </a:ext>
            </a:extLst>
          </p:cNvPr>
          <p:cNvSpPr>
            <a:spLocks noGrp="1"/>
          </p:cNvSpPr>
          <p:nvPr>
            <p:ph type="title"/>
          </p:nvPr>
        </p:nvSpPr>
        <p:spPr>
          <a:xfrm>
            <a:off x="801098" y="1396289"/>
            <a:ext cx="5712824" cy="1325563"/>
          </a:xfrm>
        </p:spPr>
        <p:txBody>
          <a:bodyPr>
            <a:normAutofit/>
          </a:bodyPr>
          <a:lstStyle/>
          <a:p>
            <a:r>
              <a:rPr lang="bg-BG"/>
              <a:t>Население</a:t>
            </a:r>
            <a:endParaRPr lang="en-US" dirty="0"/>
          </a:p>
        </p:txBody>
      </p:sp>
      <p:sp>
        <p:nvSpPr>
          <p:cNvPr id="3" name="Контейнер за съдържание 2">
            <a:extLst>
              <a:ext uri="{FF2B5EF4-FFF2-40B4-BE49-F238E27FC236}">
                <a16:creationId xmlns:a16="http://schemas.microsoft.com/office/drawing/2014/main" id="{42EFAFF7-2EE2-479D-9FDC-CF4F151F9271}"/>
              </a:ext>
            </a:extLst>
          </p:cNvPr>
          <p:cNvSpPr>
            <a:spLocks noGrp="1"/>
          </p:cNvSpPr>
          <p:nvPr>
            <p:ph idx="1"/>
          </p:nvPr>
        </p:nvSpPr>
        <p:spPr>
          <a:xfrm>
            <a:off x="-113015" y="2871981"/>
            <a:ext cx="5917776" cy="3986019"/>
          </a:xfrm>
        </p:spPr>
        <p:txBody>
          <a:bodyPr anchor="t">
            <a:normAutofit/>
          </a:bodyPr>
          <a:lstStyle/>
          <a:p>
            <a:r>
              <a:rPr lang="bg-BG" sz="1400" dirty="0">
                <a:latin typeface="Arial" panose="020B0604020202020204" pitchFamily="34" charset="0"/>
                <a:cs typeface="Arial" panose="020B0604020202020204" pitchFamily="34" charset="0"/>
              </a:rPr>
              <a:t>Главно се състои от коренни народи (индианци, ескимоси)</a:t>
            </a:r>
            <a:r>
              <a:rPr lang="en-US" sz="1400" dirty="0">
                <a:latin typeface="Arial" panose="020B0604020202020204" pitchFamily="34" charset="0"/>
                <a:cs typeface="Arial" panose="020B0604020202020204" pitchFamily="34" charset="0"/>
              </a:rPr>
              <a:t> </a:t>
            </a:r>
            <a:r>
              <a:rPr lang="bg-BG" sz="1400" dirty="0">
                <a:latin typeface="Arial" panose="020B0604020202020204" pitchFamily="34" charset="0"/>
                <a:cs typeface="Arial" panose="020B0604020202020204" pitchFamily="34" charset="0"/>
              </a:rPr>
              <a:t>и преселници (от почти навсякъде по света), като по – голямата част от индианците живеят в резервати. Например Скалистите планини. Отделно се срещат много афроамериканци( потомци на чернокожи роби от плантациите) и азиатците.</a:t>
            </a:r>
          </a:p>
          <a:p>
            <a:r>
              <a:rPr lang="bg-BG" sz="1400" dirty="0">
                <a:latin typeface="Arial" panose="020B0604020202020204" pitchFamily="34" charset="0"/>
                <a:cs typeface="Arial" panose="020B0604020202020204" pitchFamily="34" charset="0"/>
              </a:rPr>
              <a:t>Главната религия е християнството(протестантство)</a:t>
            </a:r>
          </a:p>
          <a:p>
            <a:r>
              <a:rPr lang="bg-BG" sz="1400" dirty="0">
                <a:latin typeface="Arial" panose="020B0604020202020204" pitchFamily="34" charset="0"/>
                <a:cs typeface="Arial" panose="020B0604020202020204" pitchFamily="34" charset="0"/>
              </a:rPr>
              <a:t>Езиците, който се говорят са английски, следван от испанския и на по – специфични места френският и хавайският.</a:t>
            </a:r>
          </a:p>
          <a:p>
            <a:r>
              <a:rPr lang="bg-BG" sz="1400" dirty="0">
                <a:latin typeface="Arial" panose="020B0604020202020204" pitchFamily="34" charset="0"/>
                <a:cs typeface="Arial" panose="020B0604020202020204" pitchFamily="34" charset="0"/>
              </a:rPr>
              <a:t>Хората са </a:t>
            </a:r>
            <a:r>
              <a:rPr lang="bg-BG" sz="1400" dirty="0" err="1">
                <a:latin typeface="Arial" panose="020B0604020202020204" pitchFamily="34" charset="0"/>
                <a:cs typeface="Arial" panose="020B0604020202020204" pitchFamily="34" charset="0"/>
              </a:rPr>
              <a:t>резпределени</a:t>
            </a:r>
            <a:r>
              <a:rPr lang="bg-BG" sz="1400" dirty="0">
                <a:latin typeface="Arial" panose="020B0604020202020204" pitchFamily="34" charset="0"/>
                <a:cs typeface="Arial" panose="020B0604020202020204" pitchFamily="34" charset="0"/>
              </a:rPr>
              <a:t> по много неравномерен начин. Най – голямата част е в североизточната част поради причината, че е най – индустриализирана и по западното крайбрежие. Урбанизацията (</a:t>
            </a:r>
            <a:r>
              <a:rPr lang="ru-RU" sz="1400" b="0" i="0" dirty="0" err="1">
                <a:effectLst/>
                <a:latin typeface="Arial" panose="020B0604020202020204" pitchFamily="34" charset="0"/>
                <a:cs typeface="Arial" panose="020B0604020202020204" pitchFamily="34" charset="0"/>
              </a:rPr>
              <a:t>продължителен</a:t>
            </a:r>
            <a:r>
              <a:rPr lang="ru-RU" sz="1400" b="0" i="0" dirty="0">
                <a:effectLst/>
                <a:latin typeface="Arial" panose="020B0604020202020204" pitchFamily="34" charset="0"/>
                <a:cs typeface="Arial" panose="020B0604020202020204" pitchFamily="34" charset="0"/>
              </a:rPr>
              <a:t> </a:t>
            </a:r>
            <a:r>
              <a:rPr lang="ru-RU" sz="1400" b="0" i="0" dirty="0" err="1">
                <a:effectLst/>
                <a:latin typeface="Arial" panose="020B0604020202020204" pitchFamily="34" charset="0"/>
                <a:cs typeface="Arial" panose="020B0604020202020204" pitchFamily="34" charset="0"/>
              </a:rPr>
              <a:t>процес</a:t>
            </a:r>
            <a:r>
              <a:rPr lang="ru-RU" sz="1400" b="0" i="0" dirty="0">
                <a:effectLst/>
                <a:latin typeface="Arial" panose="020B0604020202020204" pitchFamily="34" charset="0"/>
                <a:cs typeface="Arial" panose="020B0604020202020204" pitchFamily="34" charset="0"/>
              </a:rPr>
              <a:t> на </a:t>
            </a:r>
            <a:r>
              <a:rPr lang="ru-RU" sz="1400" b="0" i="0" dirty="0" err="1">
                <a:effectLst/>
                <a:latin typeface="Arial" panose="020B0604020202020204" pitchFamily="34" charset="0"/>
                <a:cs typeface="Arial" panose="020B0604020202020204" pitchFamily="34" charset="0"/>
              </a:rPr>
              <a:t>нарастване</a:t>
            </a:r>
            <a:r>
              <a:rPr lang="ru-RU" sz="1400" b="0" i="0" dirty="0">
                <a:effectLst/>
                <a:latin typeface="Arial" panose="020B0604020202020204" pitchFamily="34" charset="0"/>
                <a:cs typeface="Arial" panose="020B0604020202020204" pitchFamily="34" charset="0"/>
              </a:rPr>
              <a:t> на </a:t>
            </a:r>
            <a:r>
              <a:rPr lang="ru-RU" sz="1400" b="0" i="0" dirty="0" err="1">
                <a:effectLst/>
                <a:latin typeface="Arial" panose="020B0604020202020204" pitchFamily="34" charset="0"/>
                <a:cs typeface="Arial" panose="020B0604020202020204" pitchFamily="34" charset="0"/>
              </a:rPr>
              <a:t>броя</a:t>
            </a:r>
            <a:r>
              <a:rPr lang="ru-RU" sz="1400" b="0" i="0" dirty="0">
                <a:effectLst/>
                <a:latin typeface="Arial" panose="020B0604020202020204" pitchFamily="34" charset="0"/>
                <a:cs typeface="Arial" panose="020B0604020202020204" pitchFamily="34" charset="0"/>
              </a:rPr>
              <a:t>, </a:t>
            </a:r>
            <a:r>
              <a:rPr lang="ru-RU" sz="1400" b="0" i="0" dirty="0" err="1">
                <a:effectLst/>
                <a:latin typeface="Arial" panose="020B0604020202020204" pitchFamily="34" charset="0"/>
                <a:cs typeface="Arial" panose="020B0604020202020204" pitchFamily="34" charset="0"/>
              </a:rPr>
              <a:t>ролята</a:t>
            </a:r>
            <a:r>
              <a:rPr lang="ru-RU" sz="1400" b="0" i="0" dirty="0">
                <a:effectLst/>
                <a:latin typeface="Arial" panose="020B0604020202020204" pitchFamily="34" charset="0"/>
                <a:cs typeface="Arial" panose="020B0604020202020204" pitchFamily="34" charset="0"/>
              </a:rPr>
              <a:t> и </a:t>
            </a:r>
            <a:r>
              <a:rPr lang="ru-RU" sz="1400" b="0" i="0" dirty="0" err="1">
                <a:effectLst/>
                <a:latin typeface="Arial" panose="020B0604020202020204" pitchFamily="34" charset="0"/>
                <a:cs typeface="Arial" panose="020B0604020202020204" pitchFamily="34" charset="0"/>
              </a:rPr>
              <a:t>големината</a:t>
            </a:r>
            <a:r>
              <a:rPr lang="ru-RU" sz="1400" b="0" i="0" dirty="0">
                <a:effectLst/>
                <a:latin typeface="Arial" panose="020B0604020202020204" pitchFamily="34" charset="0"/>
                <a:cs typeface="Arial" panose="020B0604020202020204" pitchFamily="34" charset="0"/>
              </a:rPr>
              <a:t> на </a:t>
            </a:r>
            <a:r>
              <a:rPr lang="ru-RU" sz="1400" b="0" i="0" dirty="0" err="1">
                <a:effectLst/>
                <a:latin typeface="Arial" panose="020B0604020202020204" pitchFamily="34" charset="0"/>
                <a:cs typeface="Arial" panose="020B0604020202020204" pitchFamily="34" charset="0"/>
              </a:rPr>
              <a:t>градовете</a:t>
            </a:r>
            <a:r>
              <a:rPr lang="ru-RU" sz="1400" b="0" i="0" dirty="0">
                <a:effectLst/>
                <a:latin typeface="Arial" panose="020B0604020202020204" pitchFamily="34" charset="0"/>
                <a:cs typeface="Arial" panose="020B0604020202020204" pitchFamily="34" charset="0"/>
              </a:rPr>
              <a:t>) в </a:t>
            </a:r>
            <a:r>
              <a:rPr lang="ru-RU" sz="1400" b="0" i="0" dirty="0" err="1">
                <a:effectLst/>
                <a:latin typeface="Arial" panose="020B0604020202020204" pitchFamily="34" charset="0"/>
                <a:cs typeface="Arial" panose="020B0604020202020204" pitchFamily="34" charset="0"/>
              </a:rPr>
              <a:t>държавата</a:t>
            </a:r>
            <a:r>
              <a:rPr lang="ru-RU" sz="1400" b="0" i="0" dirty="0">
                <a:effectLst/>
                <a:latin typeface="Arial" panose="020B0604020202020204" pitchFamily="34" charset="0"/>
                <a:cs typeface="Arial" panose="020B0604020202020204" pitchFamily="34" charset="0"/>
              </a:rPr>
              <a:t> е около 82%.</a:t>
            </a:r>
          </a:p>
          <a:p>
            <a:r>
              <a:rPr lang="ru-RU" sz="1400" dirty="0">
                <a:latin typeface="Arial" panose="020B0604020202020204" pitchFamily="34" charset="0"/>
                <a:cs typeface="Arial" panose="020B0604020202020204" pitchFamily="34" charset="0"/>
              </a:rPr>
              <a:t>За </a:t>
            </a:r>
            <a:r>
              <a:rPr lang="ru-RU" sz="1400" dirty="0" err="1">
                <a:latin typeface="Arial" panose="020B0604020202020204" pitchFamily="34" charset="0"/>
                <a:cs typeface="Arial" panose="020B0604020202020204" pitchFamily="34" charset="0"/>
              </a:rPr>
              <a:t>жалост</a:t>
            </a:r>
            <a:r>
              <a:rPr lang="ru-RU" sz="1400" dirty="0">
                <a:latin typeface="Arial" panose="020B0604020202020204" pitchFamily="34" charset="0"/>
                <a:cs typeface="Arial" panose="020B0604020202020204" pitchFamily="34" charset="0"/>
              </a:rPr>
              <a:t> обаче не </a:t>
            </a:r>
            <a:r>
              <a:rPr lang="ru-RU" sz="1400" dirty="0" err="1">
                <a:latin typeface="Arial" panose="020B0604020202020204" pitchFamily="34" charset="0"/>
                <a:cs typeface="Arial" panose="020B0604020202020204" pitchFamily="34" charset="0"/>
              </a:rPr>
              <a:t>всички</a:t>
            </a:r>
            <a:r>
              <a:rPr lang="ru-RU" sz="1400" dirty="0">
                <a:latin typeface="Arial" panose="020B0604020202020204" pitchFamily="34" charset="0"/>
                <a:cs typeface="Arial" panose="020B0604020202020204" pitchFamily="34" charset="0"/>
              </a:rPr>
              <a:t> е перфектно. </a:t>
            </a:r>
            <a:r>
              <a:rPr lang="ru-RU" sz="1400" dirty="0" err="1">
                <a:latin typeface="Arial" panose="020B0604020202020204" pitchFamily="34" charset="0"/>
                <a:cs typeface="Arial" panose="020B0604020202020204" pitchFamily="34" charset="0"/>
              </a:rPr>
              <a:t>Проблеми</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като</a:t>
            </a:r>
            <a:r>
              <a:rPr lang="ru-RU" sz="1400" dirty="0">
                <a:latin typeface="Arial" panose="020B0604020202020204" pitchFamily="34" charset="0"/>
                <a:cs typeface="Arial" panose="020B0604020202020204" pitchFamily="34" charset="0"/>
              </a:rPr>
              <a:t> различия в доходите, </a:t>
            </a:r>
            <a:r>
              <a:rPr lang="ru-RU" sz="1400" dirty="0" err="1">
                <a:latin typeface="Arial" panose="020B0604020202020204" pitchFamily="34" charset="0"/>
                <a:cs typeface="Arial" panose="020B0604020202020204" pitchFamily="34" charset="0"/>
              </a:rPr>
              <a:t>гета</a:t>
            </a:r>
            <a:r>
              <a:rPr lang="ru-RU" sz="1400" dirty="0">
                <a:latin typeface="Arial" panose="020B0604020202020204" pitchFamily="34" charset="0"/>
                <a:cs typeface="Arial" panose="020B0604020202020204" pitchFamily="34" charset="0"/>
              </a:rPr>
              <a:t> от </a:t>
            </a:r>
            <a:r>
              <a:rPr lang="ru-RU" sz="1400" dirty="0" err="1">
                <a:latin typeface="Arial" panose="020B0604020202020204" pitchFamily="34" charset="0"/>
                <a:cs typeface="Arial" panose="020B0604020202020204" pitchFamily="34" charset="0"/>
              </a:rPr>
              <a:t>етносоциална</a:t>
            </a:r>
            <a:r>
              <a:rPr lang="ru-RU" sz="1400" dirty="0">
                <a:latin typeface="Arial" panose="020B0604020202020204" pitchFamily="34" charset="0"/>
                <a:cs typeface="Arial" panose="020B0604020202020204" pitchFamily="34" charset="0"/>
              </a:rPr>
              <a:t> основа(</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Малка Италия</a:t>
            </a:r>
            <a:r>
              <a:rPr lang="en-US" sz="1400" dirty="0">
                <a:latin typeface="Arial" panose="020B0604020202020204" pitchFamily="34" charset="0"/>
                <a:cs typeface="Arial" panose="020B0604020202020204" pitchFamily="34" charset="0"/>
              </a:rPr>
              <a:t>”</a:t>
            </a:r>
            <a:r>
              <a:rPr lang="bg-BG"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бездомността</a:t>
            </a:r>
            <a:r>
              <a:rPr lang="ru-RU" sz="1400" dirty="0">
                <a:latin typeface="Arial" panose="020B0604020202020204" pitchFamily="34" charset="0"/>
                <a:cs typeface="Arial" panose="020B0604020202020204" pitchFamily="34" charset="0"/>
              </a:rPr>
              <a:t> ( около 2,5 – 3,5 млн. хора) и 60 млн. без </a:t>
            </a:r>
            <a:r>
              <a:rPr lang="ru-RU" sz="1400" dirty="0" err="1">
                <a:latin typeface="Arial" panose="020B0604020202020204" pitchFamily="34" charset="0"/>
                <a:cs typeface="Arial" panose="020B0604020202020204" pitchFamily="34" charset="0"/>
              </a:rPr>
              <a:t>социални</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осигуровки</a:t>
            </a:r>
            <a:r>
              <a:rPr lang="ru-RU"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29" name="Oval 18">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0">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Картина 6" descr="Картина, която съдържа дърво, позиращ, открито, група&#10;&#10;Описанието е генерирано автоматично">
            <a:extLst>
              <a:ext uri="{FF2B5EF4-FFF2-40B4-BE49-F238E27FC236}">
                <a16:creationId xmlns:a16="http://schemas.microsoft.com/office/drawing/2014/main" id="{AE4D9A83-1C08-4103-98B9-E5327F5D0B35}"/>
              </a:ext>
            </a:extLst>
          </p:cNvPr>
          <p:cNvPicPr>
            <a:picLocks noChangeAspect="1"/>
          </p:cNvPicPr>
          <p:nvPr/>
        </p:nvPicPr>
        <p:blipFill rotWithShape="1">
          <a:blip r:embed="rId2">
            <a:extLst>
              <a:ext uri="{28A0092B-C50C-407E-A947-70E740481C1C}">
                <a14:useLocalDpi xmlns:a14="http://schemas.microsoft.com/office/drawing/2010/main" val="0"/>
              </a:ext>
            </a:extLst>
          </a:blip>
          <a:srcRect l="20220" r="23783" b="4"/>
          <a:stretch/>
        </p:blipFill>
        <p:spPr>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5" name="Картина 4" descr="Картина, която съдържа лице, открито, изправен, група&#10;&#10;Описанието е генерирано автоматично">
            <a:extLst>
              <a:ext uri="{FF2B5EF4-FFF2-40B4-BE49-F238E27FC236}">
                <a16:creationId xmlns:a16="http://schemas.microsoft.com/office/drawing/2014/main" id="{567C0644-37BB-4AAA-9BA6-83F4D00099F4}"/>
              </a:ext>
            </a:extLst>
          </p:cNvPr>
          <p:cNvPicPr>
            <a:picLocks noChangeAspect="1"/>
          </p:cNvPicPr>
          <p:nvPr/>
        </p:nvPicPr>
        <p:blipFill rotWithShape="1">
          <a:blip r:embed="rId3">
            <a:extLst>
              <a:ext uri="{28A0092B-C50C-407E-A947-70E740481C1C}">
                <a14:useLocalDpi xmlns:a14="http://schemas.microsoft.com/office/drawing/2010/main" val="0"/>
              </a:ext>
            </a:extLst>
          </a:blip>
          <a:srcRect l="19896" r="15013" b="-2"/>
          <a:stretch/>
        </p:blipFill>
        <p:spPr>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31" name="Freeform: Shape 22">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Картина 8" descr="Картина, която съдържа текст, улица, открито, град&#10;&#10;Описанието е генерирано автоматично">
            <a:extLst>
              <a:ext uri="{FF2B5EF4-FFF2-40B4-BE49-F238E27FC236}">
                <a16:creationId xmlns:a16="http://schemas.microsoft.com/office/drawing/2014/main" id="{E0D816B9-CB7D-461E-8F0A-604849DA4405}"/>
              </a:ext>
            </a:extLst>
          </p:cNvPr>
          <p:cNvPicPr>
            <a:picLocks noChangeAspect="1"/>
          </p:cNvPicPr>
          <p:nvPr/>
        </p:nvPicPr>
        <p:blipFill rotWithShape="1">
          <a:blip r:embed="rId4">
            <a:extLst>
              <a:ext uri="{28A0092B-C50C-407E-A947-70E740481C1C}">
                <a14:useLocalDpi xmlns:a14="http://schemas.microsoft.com/office/drawing/2010/main" val="0"/>
              </a:ext>
            </a:extLst>
          </a:blip>
          <a:srcRect l="6964" r="8684" b="-5"/>
          <a:stretch/>
        </p:blipFill>
        <p:spPr>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306168630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Тема на Office">
  <a:themeElements>
    <a:clrScheme name="О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B904D5A6BC5DB743A7122261A057ED95" ma:contentTypeVersion="2" ma:contentTypeDescription="Създаване на нов документ" ma:contentTypeScope="" ma:versionID="468d7c7b9f04f296651690c7e5068731">
  <xsd:schema xmlns:xsd="http://www.w3.org/2001/XMLSchema" xmlns:xs="http://www.w3.org/2001/XMLSchema" xmlns:p="http://schemas.microsoft.com/office/2006/metadata/properties" xmlns:ns2="94c13a02-bb65-4504-b985-5a58d7d9ae5f" targetNamespace="http://schemas.microsoft.com/office/2006/metadata/properties" ma:root="true" ma:fieldsID="d7ccc4ae78f735e0e2b4540065dedc83" ns2:_="">
    <xsd:import namespace="94c13a02-bb65-4504-b985-5a58d7d9ae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c13a02-bb65-4504-b985-5a58d7d9ae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съдържание"/>
        <xsd:element ref="dc:title" minOccurs="0" maxOccurs="1" ma:index="4" ma:displayName="Заглав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83A61D-5DFB-411D-B92E-EB78DA87D2D4}"/>
</file>

<file path=customXml/itemProps2.xml><?xml version="1.0" encoding="utf-8"?>
<ds:datastoreItem xmlns:ds="http://schemas.openxmlformats.org/officeDocument/2006/customXml" ds:itemID="{A2ECF576-05D5-4453-BC69-EE9DF9D1FF7C}"/>
</file>

<file path=customXml/itemProps3.xml><?xml version="1.0" encoding="utf-8"?>
<ds:datastoreItem xmlns:ds="http://schemas.openxmlformats.org/officeDocument/2006/customXml" ds:itemID="{B8B2D313-B1BE-4B4E-9DA6-1AC4A9A4D845}"/>
</file>

<file path=docProps/app.xml><?xml version="1.0" encoding="utf-8"?>
<Properties xmlns="http://schemas.openxmlformats.org/officeDocument/2006/extended-properties" xmlns:vt="http://schemas.openxmlformats.org/officeDocument/2006/docPropsVTypes">
  <TotalTime>685</TotalTime>
  <Words>1720</Words>
  <Application>Microsoft Office PowerPoint</Application>
  <PresentationFormat>Широк екран</PresentationFormat>
  <Paragraphs>51</Paragraphs>
  <Slides>15</Slides>
  <Notes>0</Notes>
  <HiddenSlides>0</HiddenSlides>
  <MMClips>0</MMClips>
  <ScaleCrop>false</ScaleCrop>
  <HeadingPairs>
    <vt:vector size="6" baseType="variant">
      <vt:variant>
        <vt:lpstr>Използвани шрифтове</vt:lpstr>
      </vt:variant>
      <vt:variant>
        <vt:i4>4</vt:i4>
      </vt:variant>
      <vt:variant>
        <vt:lpstr>Тема</vt:lpstr>
      </vt:variant>
      <vt:variant>
        <vt:i4>1</vt:i4>
      </vt:variant>
      <vt:variant>
        <vt:lpstr>Заглавия на слайдовете</vt:lpstr>
      </vt:variant>
      <vt:variant>
        <vt:i4>15</vt:i4>
      </vt:variant>
    </vt:vector>
  </HeadingPairs>
  <TitlesOfParts>
    <vt:vector size="20" baseType="lpstr">
      <vt:lpstr>Arial</vt:lpstr>
      <vt:lpstr>Calibri</vt:lpstr>
      <vt:lpstr>Calibri Light</vt:lpstr>
      <vt:lpstr>Tw Cen MT</vt:lpstr>
      <vt:lpstr>Тема на Office</vt:lpstr>
      <vt:lpstr>Съединени Американски Щати(САЩ)</vt:lpstr>
      <vt:lpstr>Малко обща информация за континента и географско разположение</vt:lpstr>
      <vt:lpstr>Природна среда </vt:lpstr>
      <vt:lpstr>Население </vt:lpstr>
      <vt:lpstr>Стопанство</vt:lpstr>
      <vt:lpstr>Проблеми</vt:lpstr>
      <vt:lpstr>САЩ – Съединените Американски Щати.</vt:lpstr>
      <vt:lpstr>Природа </vt:lpstr>
      <vt:lpstr>Население</vt:lpstr>
      <vt:lpstr>Стопанство</vt:lpstr>
      <vt:lpstr>Първичен сектор</vt:lpstr>
      <vt:lpstr>Вторичен сектор</vt:lpstr>
      <vt:lpstr>Третичен сектор</vt:lpstr>
      <vt:lpstr>Градове </vt:lpstr>
      <vt:lpstr>Благодаря за вниманието!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Съединени Американски Щати(САЩ)</dc:title>
  <dc:creator>Спас Захов</dc:creator>
  <cp:lastModifiedBy>Спас Захов</cp:lastModifiedBy>
  <cp:revision>33</cp:revision>
  <dcterms:created xsi:type="dcterms:W3CDTF">2021-04-20T05:13:13Z</dcterms:created>
  <dcterms:modified xsi:type="dcterms:W3CDTF">2021-04-26T18:13:39Z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0x010100B904D5A6BC5DB743A7122261A057ED95</vt:lpwstr>
  </property>
</Properties>
</file>